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  <p:sldMasterId id="2147483702" r:id="rId4"/>
    <p:sldMasterId id="2147483714" r:id="rId5"/>
    <p:sldMasterId id="2147483726" r:id="rId6"/>
    <p:sldMasterId id="2147483749" r:id="rId7"/>
    <p:sldMasterId id="2147483761" r:id="rId8"/>
  </p:sldMasterIdLst>
  <p:notesMasterIdLst>
    <p:notesMasterId r:id="rId26"/>
  </p:notesMasterIdLst>
  <p:handoutMasterIdLst>
    <p:handoutMasterId r:id="rId27"/>
  </p:handoutMasterIdLst>
  <p:sldIdLst>
    <p:sldId id="1053" r:id="rId9"/>
    <p:sldId id="1127" r:id="rId10"/>
    <p:sldId id="1136" r:id="rId11"/>
    <p:sldId id="1140" r:id="rId12"/>
    <p:sldId id="1099" r:id="rId13"/>
    <p:sldId id="1129" r:id="rId14"/>
    <p:sldId id="1131" r:id="rId15"/>
    <p:sldId id="1133" r:id="rId16"/>
    <p:sldId id="1056" r:id="rId17"/>
    <p:sldId id="1137" r:id="rId18"/>
    <p:sldId id="1138" r:id="rId19"/>
    <p:sldId id="1061" r:id="rId20"/>
    <p:sldId id="1102" r:id="rId21"/>
    <p:sldId id="1103" r:id="rId22"/>
    <p:sldId id="1104" r:id="rId23"/>
    <p:sldId id="1139" r:id="rId24"/>
    <p:sldId id="1135" r:id="rId25"/>
  </p:sldIdLst>
  <p:sldSz cx="9144000" cy="5143500" type="screen16x9"/>
  <p:notesSz cx="6858000" cy="9945688"/>
  <p:defaultTextStyle>
    <a:defPPr>
      <a:defRPr lang="en-US"/>
    </a:defPPr>
    <a:lvl1pPr marL="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7152" userDrawn="1">
          <p15:clr>
            <a:srgbClr val="A4A3A4"/>
          </p15:clr>
        </p15:guide>
        <p15:guide id="8" orient="horz" pos="1620">
          <p15:clr>
            <a:srgbClr val="A4A3A4"/>
          </p15:clr>
        </p15:guide>
        <p15:guide id="9" pos="2880">
          <p15:clr>
            <a:srgbClr val="A4A3A4"/>
          </p15:clr>
        </p15:guide>
        <p15:guide id="10" pos="396">
          <p15:clr>
            <a:srgbClr val="A4A3A4"/>
          </p15:clr>
        </p15:guide>
        <p15:guide id="11" pos="5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BB"/>
    <a:srgbClr val="F5A9BB"/>
    <a:srgbClr val="F6B4C4"/>
    <a:srgbClr val="F18AA3"/>
    <a:srgbClr val="FFFFFF"/>
    <a:srgbClr val="C13B31"/>
    <a:srgbClr val="306290"/>
    <a:srgbClr val="536D55"/>
    <a:srgbClr val="58745A"/>
    <a:srgbClr val="C43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01" autoAdjust="0"/>
    <p:restoredTop sz="94434" autoAdjust="0"/>
  </p:normalViewPr>
  <p:slideViewPr>
    <p:cSldViewPr snapToGrid="0">
      <p:cViewPr varScale="1">
        <p:scale>
          <a:sx n="135" d="100"/>
          <a:sy n="135" d="100"/>
        </p:scale>
        <p:origin x="708" y="144"/>
      </p:cViewPr>
      <p:guideLst>
        <p:guide orient="horz" pos="2160"/>
        <p:guide pos="3840"/>
        <p:guide pos="528"/>
        <p:guide pos="7152"/>
        <p:guide orient="horz" pos="1620"/>
        <p:guide pos="2880"/>
        <p:guide pos="39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 showGuides="1">
      <p:cViewPr varScale="1">
        <p:scale>
          <a:sx n="57" d="100"/>
          <a:sy n="57" d="100"/>
        </p:scale>
        <p:origin x="2808" y="42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t>30-Mar-19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3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0546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9413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89977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55525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1006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6825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713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288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5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5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44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9522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675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30268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81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4689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9601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6311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9446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191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249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2209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9562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5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5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8667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4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61976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160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81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797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9199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35361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90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42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7671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9279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5664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91008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5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5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1983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0515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51191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78640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81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3761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05516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83844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5077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1552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98129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0477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085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47634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5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5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0086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1592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4299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81968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6991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33883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50525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769862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54512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50235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85063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93484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509400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490340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910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84390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32064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746892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475830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49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069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47627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45452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67559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2393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58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5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3613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95812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8012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0480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66637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7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55278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39806"/>
      </p:ext>
    </p:extLst>
  </p:cSld>
  <p:clrMapOvr>
    <a:masterClrMapping/>
  </p:clrMapOvr>
  <p:transition spd="slow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001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001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4202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843234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24631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24759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67649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51696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46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4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16197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98807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04347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9" y="20480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67897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7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24549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8501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842571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001"/>
            <a:ext cx="2057400" cy="4388644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001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014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ransition spd="slow">
    <p:push dir="u"/>
  </p:transition>
  <p:hf hdr="0" ft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87B6E554-8584-4F00-ABBC-209A0E965604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310"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AF1C56C1-4AC5-4054-B6C8-9828D8D7759B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1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push dir="u"/>
  </p:transition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310"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push dir="u"/>
  </p:transition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310"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4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push dir="u"/>
  </p:transition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7261D7F3-FB79-49CB-AEDC-9D2DA4B87F1D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310"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ADBA015B-62B3-4C64-929B-274B28B016F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push dir="u"/>
  </p:transition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8" r:id="rId12"/>
  </p:sldLayoutIdLst>
  <p:transition spd="slow">
    <p:push dir="u"/>
  </p:transition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400"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87FCABD-2A86-4C0F-AD51-82CFA7827201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400"/>
              <a:t>30/03/2019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D4D2B28-0361-46AA-96C0-58773F79DA27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1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br/url?sa=i&amp;rct=j&amp;q=&amp;esrc=s&amp;source=images&amp;cd=&amp;ved=2ahUKEwiJvouk7drdAhWkxIUKHRd8AroQjRx6BAgBEAU&amp;url=https://www.skyscrapercity.com/showthread.php?t%3D1638290%26page%3D109&amp;psig=AOvVaw1fbTL1cse95jIBANZrV7fi&amp;ust=1538126342921637" TargetMode="Externa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kyscrapercity.com/showthread.php?p=147896179" TargetMode="Externa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spessoa@ua.pt" TargetMode="External"/><Relationship Id="rId2" Type="http://schemas.openxmlformats.org/officeDocument/2006/relationships/hyperlink" Target="mailto:sopessoa@gmail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br/url?sa=i&amp;rct=j&amp;q=&amp;esrc=s&amp;source=images&amp;cd=&amp;cad=rja&amp;uact=8&amp;ved=2ahUKEwiaydqH6dvgAhVE-YUKHYRJB_MQjRx6BAgBEAU&amp;url=http://www.gastronomias.com/lusofonia/brasil.html&amp;psig=AOvVaw29rWLgJwuNXNoJhjJcOpvx&amp;ust=1551353461059901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守护甜心 - 唯美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80722" y="4284139"/>
            <a:ext cx="6096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38"/>
          <a:stretch/>
        </p:blipFill>
        <p:spPr>
          <a:xfrm>
            <a:off x="35" y="0"/>
            <a:ext cx="2968283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/>
          <a:stretch/>
        </p:blipFill>
        <p:spPr>
          <a:xfrm>
            <a:off x="4876843" y="1"/>
            <a:ext cx="42671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38427" r="63077" b="42018"/>
          <a:stretch/>
        </p:blipFill>
        <p:spPr>
          <a:xfrm>
            <a:off x="2194569" y="1976537"/>
            <a:ext cx="1181687" cy="10058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8" t="35282" r="22385" b="42017"/>
          <a:stretch/>
        </p:blipFill>
        <p:spPr>
          <a:xfrm>
            <a:off x="5444238" y="1814759"/>
            <a:ext cx="1652953" cy="11676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57983" r="58769" b="16708"/>
          <a:stretch/>
        </p:blipFill>
        <p:spPr>
          <a:xfrm>
            <a:off x="2968285" y="2982377"/>
            <a:ext cx="801860" cy="1301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252025-1D29-4ACC-827A-00D84F3A7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3" y="190347"/>
            <a:ext cx="8640725" cy="47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45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83 0.72192 L -0.39983 0.72192 C -0.40312 0.66883 -0.39896 0.71945 -0.40469 0.67932 C -0.40989 0.64229 -0.40503 0.65834 -0.41423 0.62006 C -0.41649 0.6105 -0.42014 0.60185 -0.42205 0.59198 C -0.42587 0.57346 -0.42847 0.55432 -0.4316 0.5355 C -0.43333 0.52531 -0.43472 0.51482 -0.43646 0.50463 C -0.43802 0.49414 -0.4401 0.48395 -0.44114 0.47346 C -0.44861 0.40062 -0.4434 0.43118 -0.45382 0.38025 C -0.45486 0.35957 -0.4559 0.33889 -0.45694 0.31821 C -0.45746 0.30895 -0.45868 0.29013 -0.45868 0.29013 C -0.45746 0.26667 -0.45712 0.2429 -0.45538 0.21945 C -0.45503 0.21451 -0.45434 0.20895 -0.45226 0.20556 C -0.45017 0.20185 -0.44687 0.20185 -0.44427 0.19969 C -0.4375 0.20185 -0.43038 0.20216 -0.42361 0.20556 C -0.41233 0.21111 -0.40798 0.22253 -0.39826 0.23364 C -0.39375 0.23889 -0.38837 0.24229 -0.38403 0.24784 C -0.37934 0.25371 -0.37535 0.2608 -0.37135 0.2676 C -0.36667 0.27531 -0.35573 0.29506 -0.35226 0.30432 C -0.34965 0.31111 -0.34826 0.31945 -0.34583 0.32685 C -0.3276 0.38087 -0.34757 0.31327 -0.3316 0.36636 C -0.32934 0.37377 -0.32535 0.38889 -0.32535 0.38889 C -0.32587 0.36173 -0.32569 0.33426 -0.32691 0.3071 C -0.32726 0.29753 -0.32917 0.28827 -0.33003 0.27871 C -0.33073 0.27037 -0.33108 0.26204 -0.3316 0.2534 C -0.33108 0.21945 -0.33194 0.1855 -0.33003 0.15185 C -0.32986 0.14846 -0.32726 0.1463 -0.32535 0.1463 C -0.32187 0.1463 -0.31892 0.15 -0.3158 0.15185 C -0.31302 0.15371 -0.31042 0.15556 -0.30781 0.15741 C -0.3033 0.16389 -0.29531 0.17469 -0.29201 0.18303 C -0.2868 0.1963 -0.27778 0.22531 -0.27778 0.22531 C -0.27465 0.25124 -0.27292 0.26111 -0.27153 0.29013 C -0.26962 0.32593 -0.27101 0.31111 -0.26823 0.33519 C -0.26614 0.32963 -0.26371 0.32439 -0.26198 0.31821 C -0.2559 0.29846 -0.24739 0.26698 -0.24288 0.24506 C -0.23698 0.21543 -0.23125 0.17593 -0.22708 0.1463 C -0.22482 0.13025 -0.22326 0.11389 -0.22066 0.09815 C -0.21805 0.0821 -0.21441 0.06636 -0.21111 0.05031 C -0.21059 0.04753 -0.20955 0.04198 -0.20955 0.04198 C -0.19844 0.06852 -0.20503 0.04939 -0.19687 0.10957 C -0.19531 0.12161 -0.19375 0.13395 -0.19219 0.1463 C -0.1901 0.16142 -0.18767 0.17624 -0.18576 0.19136 C -0.1842 0.20463 -0.18246 0.2176 -0.18107 0.23087 C -0.17986 0.24105 -0.17934 0.25185 -0.17778 0.26204 C -0.17656 0.27068 -0.17465 0.27871 -0.17309 0.28735 C -0.17257 0.29476 -0.17569 0.30988 -0.17153 0.30988 C -0.16614 0.30988 -0.16215 0.26019 -0.16198 0.25895 C -0.15486 0.20587 -0.15955 0.25031 -0.15087 0.19136 C -0.14739 0.1679 -0.14618 0.14352 -0.14132 0.12099 C -0.13559 0.09383 -0.1375 0.10618 -0.13507 0.08426 C -0.13229 0.0926 -0.12899 0.10062 -0.12708 0.10957 C -0.12535 0.1176 -0.12517 0.12655 -0.12396 0.13488 C -0.12205 0.14722 -0.11979 0.15957 -0.11753 0.17161 C -0.1151 0.18488 -0.11215 0.19784 -0.10955 0.21111 C -0.10729 0.22315 -0.1059 0.2358 -0.1033 0.24784 C -0.10017 0.26142 -0.09583 0.27408 -0.09219 0.28735 L -0.08889 0.29846 C -0.08524 0.2929 -0.08073 0.28858 -0.07778 0.28179 C -0.06788 0.25803 -0.0691 0.2429 -0.06667 0.21389 C -0.06562 0.18673 -0.06736 0.15864 -0.06354 0.1321 C -0.06111 0.1142 -0.05486 0.06729 -0.05087 0.05309 L -0.04774 0.04198 C -0.04722 0.04661 -0.04635 0.05124 -0.04618 0.05587 C -0.04531 0.07655 -0.04687 0.09784 -0.04444 0.1179 C -0.0441 0.12192 -0.04097 0.11297 -0.03976 0.10957 C -0.03785 0.10432 -0.03663 0.09815 -0.03507 0.0926 C -0.0184 0.03766 -0.03854 0.10556 -0.02222 0.05587 C -0.01458 0.03241 -0.02118 0.04506 -0.01111 0.025 C -0.00972 0.02192 -0.00781 0.01976 -0.00642 0.01636 C -0.00417 0.01111 2.5E-6 -0.00031 2.5E-6 -0.00031 " pathEditMode="relative" ptsTypes="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79 -0.21142 L -0.41579 -0.21142 C -0.41302 -0.1966 -0.41024 -0.18148 -0.40781 -0.16635 C -0.40642 -0.15802 -0.4059 -0.14938 -0.40451 -0.14104 C -0.40312 -0.13148 -0.40121 -0.12222 -0.39982 -0.11265 C -0.3993 -0.10895 -0.39496 -0.06296 -0.39183 -0.05925 L -0.38715 -0.05339 C -0.38506 -0.05617 -0.38298 -0.05925 -0.38072 -0.06203 C -0.37916 -0.06388 -0.3776 -0.06543 -0.37604 -0.06759 C -0.37274 -0.07222 -0.36961 -0.07685 -0.36649 -0.08179 C -0.36371 -0.08611 -0.36093 -0.09074 -0.3585 -0.09598 C -0.35295 -0.10802 -0.35052 -0.11944 -0.34583 -0.1324 C -0.33506 -0.16234 -0.34739 -0.12129 -0.33628 -0.1608 C -0.33576 -0.1645 -0.33558 -0.16851 -0.33489 -0.17191 C -0.3342 -0.1753 -0.33194 -0.18395 -0.33176 -0.18055 C -0.33003 -0.15246 -0.33124 -0.12407 -0.3302 -0.09598 C -0.32968 -0.08271 -0.32829 -0.06944 -0.3269 -0.05617 C -0.32187 -0.00246 -0.32725 -0.03858 -0.32065 -0.01111 C -0.31996 -0.00833 -0.32031 -0.00493 -0.31909 -0.00277 C -0.31788 -0.00061 -0.31579 -0.00092 -0.31423 -3.20988E-6 C -0.31041 -0.00339 -0.30451 -0.00771 -0.30156 -0.01388 C -0.29583 -0.02654 -0.29218 -0.04197 -0.28576 -0.05339 C -0.28246 -0.05925 -0.27916 -0.0645 -0.27621 -0.07037 C -0.27343 -0.07592 -0.27135 -0.0824 -0.26822 -0.08734 C -0.26301 -0.09567 -0.26006 -0.09598 -0.25399 -0.09876 C -0.25242 -0.09475 -0.25051 -0.09135 -0.24913 -0.08734 C -0.24548 -0.0753 -0.24531 -0.06728 -0.24444 -0.05339 C -0.24374 -0.04413 -0.24357 -0.03456 -0.24288 -0.0253 C -0.24062 0.00093 -0.23697 0.02377 -0.2302 0.04815 C -0.22864 0.05371 -0.22742 0.05988 -0.22534 0.06513 C -0.22361 0.06945 -0.22117 0.07254 -0.21909 0.07624 C -0.21701 0.07531 -0.21475 0.075 -0.21267 0.07346 C -0.21093 0.07223 -0.20954 0.07007 -0.20798 0.06791 C -0.2052 0.0642 -0.2026 0.0605 -0.19999 0.05649 C -0.19253 0.04445 -0.18992 0.03612 -0.1809 0.02562 C -0.17708 0.02099 -0.16822 0.0142 -0.16822 0.0142 C -0.16614 0.01605 -0.16336 0.01667 -0.16197 0.01976 C -0.16058 0.02284 -0.16024 0.02717 -0.16024 0.03118 C -0.16024 0.04538 -0.16128 0.05957 -0.16197 0.07346 C -0.16267 0.09075 -0.16371 0.10217 -0.1651 0.11883 C -0.16458 0.12717 -0.16562 0.13642 -0.16354 0.14414 C -0.15989 0.15679 -0.15364 0.14044 -0.15242 0.13858 C -0.14878 0.13272 -0.14496 0.12717 -0.14131 0.12161 C -0.12586 0.07254 -0.14166 0.11945 -0.12222 0.07068 C -0.11926 0.06358 -0.11753 0.05494 -0.11423 0.04815 C -0.11111 0.04167 -0.10694 0.03673 -0.10312 0.03118 C -0.0967 0.02192 -0.09756 0.02346 -0.09045 0.01698 C -0.08836 0.01883 -0.08558 0.01945 -0.0842 0.02284 C -0.08263 0.02562 -0.08298 0.03025 -0.08246 0.03396 C -0.08194 0.03951 -0.08142 0.04538 -0.0809 0.05093 C -0.08072 0.05494 -0.08176 0.09044 -0.07777 0.10463 C -0.0769 0.10772 -0.07569 0.11019 -0.07465 0.11297 C -0.07413 0.11636 -0.07274 0.13118 -0.06979 0.13272 C -0.0677 0.13396 -0.06562 0.13087 -0.06354 0.12994 C -0.06041 0.12161 -0.0585 0.11667 -0.05555 0.10741 C -0.05381 0.10186 -0.0526 0.09599 -0.05086 0.09044 C -0.04704 0.07902 -0.02829 0.02223 -0.02222 0.01142 C -0.01232 -0.00586 -0.01718 0.00124 -0.00798 -0.01111 C -0.00746 -0.00648 -0.00642 -0.00185 -0.00642 0.00309 C -0.00642 0.02192 -0.00885 0.04075 -0.00798 0.05957 C -0.00746 0.06821 -0.00624 0.04229 -0.00468 0.03396 C -0.00329 0.02655 -0.00086 0.0142 6.94444E-6 0.00587 C 0.00018 0.00402 6.94444E-6 0.00217 6.94444E-6 -3.20988E-6 " pathEditMode="relative" ptsTypes="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27 0.5929 L 0.39827 0.5929 C 0.40261 0.58519 0.4073 0.57871 0.41112 0.57006 C 0.41285 0.56605 0.41303 0.5608 0.41424 0.55617 C 0.41511 0.55216 0.41632 0.54846 0.41737 0.54475 C 0.41789 0.54012 0.41893 0.5355 0.41893 0.53056 C 0.41893 0.51451 0.41945 0.49815 0.41737 0.48272 C 0.41285 0.44846 0.40487 0.42006 0.39358 0.39229 C 0.38907 0.38148 0.38473 0.37037 0.37935 0.36142 C 0.37101 0.34753 0.36181 0.3358 0.35226 0.32469 C 0.34914 0.32099 0.34619 0.31667 0.34271 0.31327 C 0.33976 0.3105 0.33369 0.3071 0.33004 0.30494 C 0.32101 0.30587 0.31181 0.30401 0.30313 0.30772 C 0.29983 0.30895 0.29775 0.31482 0.29514 0.31883 C 0.28386 0.33704 0.27553 0.35772 0.2698 0.38395 C 0.26615 0.40093 0.26112 0.41698 0.25869 0.43457 C 0.25764 0.44229 0.25695 0.45 0.25556 0.45741 C 0.25469 0.46111 0.25313 0.46451 0.25226 0.46852 C 0.25105 0.47408 0.24705 0.49012 0.24914 0.4855 L 0.25382 0.47408 C 0.25504 0.46667 0.25573 0.45895 0.25712 0.45154 C 0.25834 0.44383 0.2606 0.43673 0.26181 0.42901 C 0.27223 0.36636 0.25747 0.4392 0.2698 0.38117 C 0.2731 0.32747 0.27483 0.32346 0.27136 0.26543 C 0.27101 0.26019 0.26928 0.25587 0.26823 0.25124 C 0.26563 0.24074 0.2632 0.23025 0.26025 0.22006 C 0.25782 0.21173 0.25278 0.20401 0.24914 0.19753 C 0.24167 0.20124 0.23403 0.2034 0.22692 0.20895 C 0.22014 0.2142 0.20157 0.24136 0.19671 0.24846 C 0.18768 0.26204 0.17622 0.28087 0.16823 0.2963 C 0.16164 0.30926 0.15539 0.32253 0.14914 0.3358 C 0.13889 0.35772 0.14688 0.34259 0.13803 0.35833 C 0.13751 0.36142 0.13716 0.3642 0.13646 0.36698 C 0.13282 0.37963 0.12726 0.38148 0.14445 0.3642 C 0.14705 0.35833 0.15018 0.3534 0.15226 0.34722 C 0.15452 0.34105 0.15556 0.33395 0.15712 0.32747 C 0.16077 0.31111 0.16268 0.30185 0.16494 0.28519 C 0.16563 0.28056 0.16615 0.27562 0.16667 0.27099 C 0.16546 0.24043 0.17032 0.23241 0.15869 0.21729 C 0.1573 0.21574 0.15556 0.21543 0.15382 0.21451 C 0.14497 0.21543 0.1356 0.21358 0.12692 0.21729 C 0.12257 0.21945 0.11962 0.22685 0.1158 0.23148 C 0.10157 0.24815 0.10313 0.24259 0.09046 0.26543 C 0.08698 0.27161 0.08351 0.27778 0.08091 0.28519 C 0.07657 0.29753 0.0698 0.32469 0.0698 0.32469 C 0.06876 0.3321 0.06303 0.35154 0.06667 0.34722 C 0.07639 0.3355 0.09323 0.31667 0.09844 0.30216 C 0.10296 0.28889 0.10955 0.27161 0.11268 0.25679 C 0.11476 0.24691 0.1158 0.23611 0.11737 0.22593 C 0.11945 0.17901 0.12257 0.15185 0.11893 0.10741 C 0.11858 0.10309 0.11685 0.09969 0.1158 0.09599 C 0.11459 0.09136 0.11442 0.0858 0.11268 0.08179 C 0.1106 0.07716 0.1073 0.07438 0.10469 0.07068 C 0.09844 0.07346 0.09185 0.075 0.0856 0.07901 C 0.08317 0.08087 0.08143 0.08457 0.07935 0.08766 C 0.07605 0.09198 0.07292 0.09691 0.0698 0.10154 C 0.06823 0.10648 0.06685 0.11142 0.06511 0.11574 C 0.0632 0.12006 0.06042 0.12253 0.05869 0.12716 C 0.05747 0.13056 0.05487 0.14414 0.054 0.14969 C 0.05556 0.15617 0.05504 0.16636 0.05869 0.16945 C 0.06268 0.17253 0.06737 0.16698 0.07136 0.16389 C 0.07344 0.16204 0.07483 0.15833 0.07622 0.15525 C 0.07917 0.14784 0.08264 0.13611 0.08403 0.12716 C 0.08542 0.11883 0.08612 0.11019 0.08733 0.10154 C 0.08907 0.07068 0.0908 0.05432 0.08733 0.01975 C 0.08629 0.0108 0.08403 0.00154 0.08091 -0.00555 C 0.06737 -0.03611 0.06025 -0.05525 0.04289 -0.06759 C 0.0408 -0.06913 0.03855 -0.06944 0.03646 -0.07037 C 0.01876 -0.06481 0.01685 -0.07129 0.00782 -0.0395 C 0.00521 -0.02994 0.00174 -0.02129 8.61111E-6 -0.01111 C -0.00104 -0.00555 -0.00555 0.00988 -0.00329 0.00556 L 8.61111E-6 -3.33333E-6 " pathEditMode="relative" ptsTypes="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80"/>
            <a:ext cx="9144000" cy="47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478173" y="2944536"/>
            <a:ext cx="6878972" cy="813731"/>
          </a:xfrm>
          <a:prstGeom prst="wedgeEllipseCallout">
            <a:avLst>
              <a:gd name="adj1" fmla="val -38575"/>
              <a:gd name="adj2" fmla="val 92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pt-BR" sz="2400" b="1" dirty="0">
                <a:solidFill>
                  <a:prstClr val="white"/>
                </a:solidFill>
              </a:rPr>
              <a:t>Rio Mamoré… “estrada” para brasileiros de todos os matizes e falares, indígenas, bolivianos, migrantes…imigrantes……</a:t>
            </a:r>
            <a:endParaRPr lang="pt-BR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26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201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2498889" y="463142"/>
            <a:ext cx="5112568" cy="1"/>
          </a:xfrm>
          <a:prstGeom prst="line">
            <a:avLst/>
          </a:prstGeom>
          <a:noFill/>
          <a:ln w="12700" cap="flat" cmpd="sng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34">
              <a:defRPr/>
            </a:pPr>
            <a:endParaRPr lang="es-ES" sz="500">
              <a:solidFill>
                <a:srgbClr val="000000"/>
              </a:solidFill>
              <a:latin typeface="Helvetica" charset="0"/>
              <a:ea typeface="ＭＳ Ｐゴシック" charset="0"/>
              <a:sym typeface="Helvetica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2615" y="1182873"/>
            <a:ext cx="8892328" cy="3800213"/>
            <a:chOff x="3445828" y="873760"/>
            <a:chExt cx="5324476" cy="584517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216016" y="1943735"/>
              <a:ext cx="2554288" cy="2614613"/>
            </a:xfrm>
            <a:custGeom>
              <a:avLst/>
              <a:gdLst>
                <a:gd name="T0" fmla="*/ 0 w 800"/>
                <a:gd name="T1" fmla="*/ 819 h 819"/>
                <a:gd name="T2" fmla="*/ 412 w 800"/>
                <a:gd name="T3" fmla="*/ 819 h 819"/>
                <a:gd name="T4" fmla="*/ 800 w 800"/>
                <a:gd name="T5" fmla="*/ 431 h 819"/>
                <a:gd name="T6" fmla="*/ 800 w 800"/>
                <a:gd name="T7" fmla="*/ 0 h 819"/>
                <a:gd name="T8" fmla="*/ 388 w 800"/>
                <a:gd name="T9" fmla="*/ 0 h 819"/>
                <a:gd name="T10" fmla="*/ 0 w 800"/>
                <a:gd name="T11" fmla="*/ 388 h 819"/>
                <a:gd name="T12" fmla="*/ 0 w 800"/>
                <a:gd name="T13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819">
                  <a:moveTo>
                    <a:pt x="0" y="819"/>
                  </a:moveTo>
                  <a:cubicBezTo>
                    <a:pt x="412" y="819"/>
                    <a:pt x="412" y="819"/>
                    <a:pt x="412" y="819"/>
                  </a:cubicBezTo>
                  <a:cubicBezTo>
                    <a:pt x="625" y="819"/>
                    <a:pt x="800" y="644"/>
                    <a:pt x="800" y="431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175" y="0"/>
                    <a:pt x="0" y="175"/>
                    <a:pt x="0" y="388"/>
                  </a:cubicBezTo>
                  <a:lnTo>
                    <a:pt x="0" y="8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358822" y="2130571"/>
              <a:ext cx="2249488" cy="2314575"/>
            </a:xfrm>
            <a:custGeom>
              <a:avLst/>
              <a:gdLst>
                <a:gd name="T0" fmla="*/ 0 w 705"/>
                <a:gd name="T1" fmla="*/ 725 h 725"/>
                <a:gd name="T2" fmla="*/ 365 w 705"/>
                <a:gd name="T3" fmla="*/ 725 h 725"/>
                <a:gd name="T4" fmla="*/ 705 w 705"/>
                <a:gd name="T5" fmla="*/ 384 h 725"/>
                <a:gd name="T6" fmla="*/ 705 w 705"/>
                <a:gd name="T7" fmla="*/ 0 h 725"/>
                <a:gd name="T8" fmla="*/ 341 w 705"/>
                <a:gd name="T9" fmla="*/ 0 h 725"/>
                <a:gd name="T10" fmla="*/ 0 w 705"/>
                <a:gd name="T11" fmla="*/ 341 h 725"/>
                <a:gd name="T12" fmla="*/ 0 w 705"/>
                <a:gd name="T13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725">
                  <a:moveTo>
                    <a:pt x="0" y="725"/>
                  </a:moveTo>
                  <a:cubicBezTo>
                    <a:pt x="365" y="725"/>
                    <a:pt x="365" y="725"/>
                    <a:pt x="365" y="725"/>
                  </a:cubicBezTo>
                  <a:cubicBezTo>
                    <a:pt x="552" y="725"/>
                    <a:pt x="705" y="571"/>
                    <a:pt x="705" y="384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154" y="0"/>
                    <a:pt x="0" y="154"/>
                    <a:pt x="0" y="341"/>
                  </a:cubicBezTo>
                  <a:lnTo>
                    <a:pt x="0" y="725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216016" y="4558348"/>
              <a:ext cx="2109788" cy="2160588"/>
            </a:xfrm>
            <a:custGeom>
              <a:avLst/>
              <a:gdLst>
                <a:gd name="T0" fmla="*/ 0 w 661"/>
                <a:gd name="T1" fmla="*/ 0 h 677"/>
                <a:gd name="T2" fmla="*/ 340 w 661"/>
                <a:gd name="T3" fmla="*/ 0 h 677"/>
                <a:gd name="T4" fmla="*/ 661 w 661"/>
                <a:gd name="T5" fmla="*/ 321 h 677"/>
                <a:gd name="T6" fmla="*/ 661 w 661"/>
                <a:gd name="T7" fmla="*/ 677 h 677"/>
                <a:gd name="T8" fmla="*/ 321 w 661"/>
                <a:gd name="T9" fmla="*/ 677 h 677"/>
                <a:gd name="T10" fmla="*/ 0 w 661"/>
                <a:gd name="T11" fmla="*/ 356 h 677"/>
                <a:gd name="T12" fmla="*/ 0 w 661"/>
                <a:gd name="T1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77">
                  <a:moveTo>
                    <a:pt x="0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517" y="0"/>
                    <a:pt x="661" y="144"/>
                    <a:pt x="661" y="321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321" y="677"/>
                    <a:pt x="321" y="677"/>
                    <a:pt x="321" y="677"/>
                  </a:cubicBezTo>
                  <a:cubicBezTo>
                    <a:pt x="144" y="677"/>
                    <a:pt x="0" y="532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366828" y="4707573"/>
              <a:ext cx="1809750" cy="1860550"/>
            </a:xfrm>
            <a:custGeom>
              <a:avLst/>
              <a:gdLst>
                <a:gd name="T0" fmla="*/ 0 w 567"/>
                <a:gd name="T1" fmla="*/ 0 h 583"/>
                <a:gd name="T2" fmla="*/ 0 w 567"/>
                <a:gd name="T3" fmla="*/ 309 h 583"/>
                <a:gd name="T4" fmla="*/ 274 w 567"/>
                <a:gd name="T5" fmla="*/ 583 h 583"/>
                <a:gd name="T6" fmla="*/ 567 w 567"/>
                <a:gd name="T7" fmla="*/ 583 h 583"/>
                <a:gd name="T8" fmla="*/ 567 w 567"/>
                <a:gd name="T9" fmla="*/ 274 h 583"/>
                <a:gd name="T10" fmla="*/ 293 w 567"/>
                <a:gd name="T11" fmla="*/ 0 h 583"/>
                <a:gd name="T12" fmla="*/ 0 w 567"/>
                <a:gd name="T13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583">
                  <a:moveTo>
                    <a:pt x="0" y="0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0" y="459"/>
                    <a:pt x="124" y="583"/>
                    <a:pt x="274" y="583"/>
                  </a:cubicBezTo>
                  <a:cubicBezTo>
                    <a:pt x="567" y="583"/>
                    <a:pt x="567" y="583"/>
                    <a:pt x="567" y="583"/>
                  </a:cubicBezTo>
                  <a:cubicBezTo>
                    <a:pt x="567" y="274"/>
                    <a:pt x="567" y="274"/>
                    <a:pt x="567" y="274"/>
                  </a:cubicBezTo>
                  <a:cubicBezTo>
                    <a:pt x="567" y="123"/>
                    <a:pt x="444" y="0"/>
                    <a:pt x="2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445828" y="1943735"/>
              <a:ext cx="2554288" cy="2614613"/>
            </a:xfrm>
            <a:custGeom>
              <a:avLst/>
              <a:gdLst>
                <a:gd name="T0" fmla="*/ 800 w 800"/>
                <a:gd name="T1" fmla="*/ 819 h 819"/>
                <a:gd name="T2" fmla="*/ 388 w 800"/>
                <a:gd name="T3" fmla="*/ 819 h 819"/>
                <a:gd name="T4" fmla="*/ 0 w 800"/>
                <a:gd name="T5" fmla="*/ 431 h 819"/>
                <a:gd name="T6" fmla="*/ 0 w 800"/>
                <a:gd name="T7" fmla="*/ 0 h 819"/>
                <a:gd name="T8" fmla="*/ 412 w 800"/>
                <a:gd name="T9" fmla="*/ 0 h 819"/>
                <a:gd name="T10" fmla="*/ 800 w 800"/>
                <a:gd name="T11" fmla="*/ 388 h 819"/>
                <a:gd name="T12" fmla="*/ 800 w 800"/>
                <a:gd name="T13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819">
                  <a:moveTo>
                    <a:pt x="800" y="819"/>
                  </a:moveTo>
                  <a:cubicBezTo>
                    <a:pt x="388" y="819"/>
                    <a:pt x="388" y="819"/>
                    <a:pt x="388" y="819"/>
                  </a:cubicBezTo>
                  <a:cubicBezTo>
                    <a:pt x="175" y="819"/>
                    <a:pt x="0" y="644"/>
                    <a:pt x="0" y="4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625" y="0"/>
                    <a:pt x="800" y="175"/>
                    <a:pt x="800" y="388"/>
                  </a:cubicBezTo>
                  <a:lnTo>
                    <a:pt x="800" y="8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598228" y="2092960"/>
              <a:ext cx="2251075" cy="2314575"/>
            </a:xfrm>
            <a:custGeom>
              <a:avLst/>
              <a:gdLst>
                <a:gd name="T0" fmla="*/ 705 w 705"/>
                <a:gd name="T1" fmla="*/ 725 h 725"/>
                <a:gd name="T2" fmla="*/ 705 w 705"/>
                <a:gd name="T3" fmla="*/ 341 h 725"/>
                <a:gd name="T4" fmla="*/ 364 w 705"/>
                <a:gd name="T5" fmla="*/ 0 h 725"/>
                <a:gd name="T6" fmla="*/ 0 w 705"/>
                <a:gd name="T7" fmla="*/ 0 h 725"/>
                <a:gd name="T8" fmla="*/ 0 w 705"/>
                <a:gd name="T9" fmla="*/ 384 h 725"/>
                <a:gd name="T10" fmla="*/ 340 w 705"/>
                <a:gd name="T11" fmla="*/ 725 h 725"/>
                <a:gd name="T12" fmla="*/ 705 w 705"/>
                <a:gd name="T13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725">
                  <a:moveTo>
                    <a:pt x="705" y="725"/>
                  </a:moveTo>
                  <a:cubicBezTo>
                    <a:pt x="705" y="341"/>
                    <a:pt x="705" y="341"/>
                    <a:pt x="705" y="341"/>
                  </a:cubicBezTo>
                  <a:cubicBezTo>
                    <a:pt x="705" y="154"/>
                    <a:pt x="551" y="0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571"/>
                    <a:pt x="153" y="725"/>
                    <a:pt x="340" y="725"/>
                  </a:cubicBezTo>
                  <a:lnTo>
                    <a:pt x="705" y="725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373053" y="873760"/>
              <a:ext cx="719138" cy="1822450"/>
            </a:xfrm>
            <a:custGeom>
              <a:avLst/>
              <a:gdLst>
                <a:gd name="T0" fmla="*/ 117 w 225"/>
                <a:gd name="T1" fmla="*/ 132 h 571"/>
                <a:gd name="T2" fmla="*/ 63 w 225"/>
                <a:gd name="T3" fmla="*/ 132 h 571"/>
                <a:gd name="T4" fmla="*/ 0 w 225"/>
                <a:gd name="T5" fmla="*/ 69 h 571"/>
                <a:gd name="T6" fmla="*/ 0 w 225"/>
                <a:gd name="T7" fmla="*/ 0 h 571"/>
                <a:gd name="T8" fmla="*/ 66 w 225"/>
                <a:gd name="T9" fmla="*/ 0 h 571"/>
                <a:gd name="T10" fmla="*/ 129 w 225"/>
                <a:gd name="T11" fmla="*/ 63 h 571"/>
                <a:gd name="T12" fmla="*/ 129 w 225"/>
                <a:gd name="T13" fmla="*/ 115 h 571"/>
                <a:gd name="T14" fmla="*/ 225 w 225"/>
                <a:gd name="T15" fmla="*/ 558 h 571"/>
                <a:gd name="T16" fmla="*/ 205 w 225"/>
                <a:gd name="T17" fmla="*/ 558 h 571"/>
                <a:gd name="T18" fmla="*/ 117 w 225"/>
                <a:gd name="T19" fmla="*/ 132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571">
                  <a:moveTo>
                    <a:pt x="117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28" y="132"/>
                    <a:pt x="0" y="104"/>
                    <a:pt x="0" y="6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1" y="0"/>
                    <a:pt x="129" y="28"/>
                    <a:pt x="129" y="63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219" y="218"/>
                    <a:pt x="225" y="428"/>
                    <a:pt x="225" y="558"/>
                  </a:cubicBezTo>
                  <a:cubicBezTo>
                    <a:pt x="225" y="571"/>
                    <a:pt x="205" y="571"/>
                    <a:pt x="205" y="558"/>
                  </a:cubicBezTo>
                  <a:cubicBezTo>
                    <a:pt x="205" y="420"/>
                    <a:pt x="204" y="247"/>
                    <a:pt x="117" y="1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6123941" y="873760"/>
              <a:ext cx="717550" cy="1822450"/>
            </a:xfrm>
            <a:custGeom>
              <a:avLst/>
              <a:gdLst>
                <a:gd name="T0" fmla="*/ 108 w 225"/>
                <a:gd name="T1" fmla="*/ 132 h 571"/>
                <a:gd name="T2" fmla="*/ 163 w 225"/>
                <a:gd name="T3" fmla="*/ 132 h 571"/>
                <a:gd name="T4" fmla="*/ 225 w 225"/>
                <a:gd name="T5" fmla="*/ 69 h 571"/>
                <a:gd name="T6" fmla="*/ 225 w 225"/>
                <a:gd name="T7" fmla="*/ 0 h 571"/>
                <a:gd name="T8" fmla="*/ 159 w 225"/>
                <a:gd name="T9" fmla="*/ 0 h 571"/>
                <a:gd name="T10" fmla="*/ 97 w 225"/>
                <a:gd name="T11" fmla="*/ 63 h 571"/>
                <a:gd name="T12" fmla="*/ 97 w 225"/>
                <a:gd name="T13" fmla="*/ 115 h 571"/>
                <a:gd name="T14" fmla="*/ 0 w 225"/>
                <a:gd name="T15" fmla="*/ 558 h 571"/>
                <a:gd name="T16" fmla="*/ 20 w 225"/>
                <a:gd name="T17" fmla="*/ 558 h 571"/>
                <a:gd name="T18" fmla="*/ 108 w 225"/>
                <a:gd name="T19" fmla="*/ 132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571">
                  <a:moveTo>
                    <a:pt x="108" y="132"/>
                  </a:moveTo>
                  <a:cubicBezTo>
                    <a:pt x="163" y="132"/>
                    <a:pt x="163" y="132"/>
                    <a:pt x="163" y="132"/>
                  </a:cubicBezTo>
                  <a:cubicBezTo>
                    <a:pt x="197" y="132"/>
                    <a:pt x="225" y="104"/>
                    <a:pt x="225" y="69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25" y="0"/>
                    <a:pt x="97" y="28"/>
                    <a:pt x="97" y="63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6" y="218"/>
                    <a:pt x="0" y="428"/>
                    <a:pt x="0" y="558"/>
                  </a:cubicBezTo>
                  <a:cubicBezTo>
                    <a:pt x="0" y="571"/>
                    <a:pt x="20" y="571"/>
                    <a:pt x="20" y="558"/>
                  </a:cubicBezTo>
                  <a:cubicBezTo>
                    <a:pt x="20" y="420"/>
                    <a:pt x="21" y="247"/>
                    <a:pt x="108" y="1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888741" y="4558348"/>
              <a:ext cx="2111375" cy="2160588"/>
            </a:xfrm>
            <a:custGeom>
              <a:avLst/>
              <a:gdLst>
                <a:gd name="T0" fmla="*/ 661 w 661"/>
                <a:gd name="T1" fmla="*/ 0 h 677"/>
                <a:gd name="T2" fmla="*/ 321 w 661"/>
                <a:gd name="T3" fmla="*/ 0 h 677"/>
                <a:gd name="T4" fmla="*/ 0 w 661"/>
                <a:gd name="T5" fmla="*/ 321 h 677"/>
                <a:gd name="T6" fmla="*/ 0 w 661"/>
                <a:gd name="T7" fmla="*/ 677 h 677"/>
                <a:gd name="T8" fmla="*/ 340 w 661"/>
                <a:gd name="T9" fmla="*/ 677 h 677"/>
                <a:gd name="T10" fmla="*/ 661 w 661"/>
                <a:gd name="T11" fmla="*/ 356 h 677"/>
                <a:gd name="T12" fmla="*/ 661 w 661"/>
                <a:gd name="T1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77">
                  <a:moveTo>
                    <a:pt x="661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144" y="0"/>
                    <a:pt x="0" y="144"/>
                    <a:pt x="0" y="321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340" y="677"/>
                    <a:pt x="340" y="677"/>
                    <a:pt x="340" y="677"/>
                  </a:cubicBezTo>
                  <a:cubicBezTo>
                    <a:pt x="517" y="677"/>
                    <a:pt x="661" y="532"/>
                    <a:pt x="661" y="356"/>
                  </a:cubicBezTo>
                  <a:lnTo>
                    <a:pt x="6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4039553" y="4707573"/>
              <a:ext cx="1809750" cy="1860550"/>
            </a:xfrm>
            <a:custGeom>
              <a:avLst/>
              <a:gdLst>
                <a:gd name="T0" fmla="*/ 567 w 567"/>
                <a:gd name="T1" fmla="*/ 0 h 583"/>
                <a:gd name="T2" fmla="*/ 274 w 567"/>
                <a:gd name="T3" fmla="*/ 0 h 583"/>
                <a:gd name="T4" fmla="*/ 0 w 567"/>
                <a:gd name="T5" fmla="*/ 274 h 583"/>
                <a:gd name="T6" fmla="*/ 0 w 567"/>
                <a:gd name="T7" fmla="*/ 583 h 583"/>
                <a:gd name="T8" fmla="*/ 293 w 567"/>
                <a:gd name="T9" fmla="*/ 583 h 583"/>
                <a:gd name="T10" fmla="*/ 567 w 567"/>
                <a:gd name="T11" fmla="*/ 309 h 583"/>
                <a:gd name="T12" fmla="*/ 567 w 567"/>
                <a:gd name="T13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583">
                  <a:moveTo>
                    <a:pt x="567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293" y="583"/>
                    <a:pt x="293" y="583"/>
                    <a:pt x="293" y="583"/>
                  </a:cubicBezTo>
                  <a:cubicBezTo>
                    <a:pt x="443" y="583"/>
                    <a:pt x="567" y="459"/>
                    <a:pt x="567" y="309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000116" y="2437448"/>
              <a:ext cx="215900" cy="3975100"/>
            </a:xfrm>
            <a:custGeom>
              <a:avLst/>
              <a:gdLst>
                <a:gd name="T0" fmla="*/ 34 w 68"/>
                <a:gd name="T1" fmla="*/ 0 h 1245"/>
                <a:gd name="T2" fmla="*/ 34 w 68"/>
                <a:gd name="T3" fmla="*/ 0 h 1245"/>
                <a:gd name="T4" fmla="*/ 68 w 68"/>
                <a:gd name="T5" fmla="*/ 34 h 1245"/>
                <a:gd name="T6" fmla="*/ 68 w 68"/>
                <a:gd name="T7" fmla="*/ 1211 h 1245"/>
                <a:gd name="T8" fmla="*/ 34 w 68"/>
                <a:gd name="T9" fmla="*/ 1245 h 1245"/>
                <a:gd name="T10" fmla="*/ 34 w 68"/>
                <a:gd name="T11" fmla="*/ 1245 h 1245"/>
                <a:gd name="T12" fmla="*/ 0 w 68"/>
                <a:gd name="T13" fmla="*/ 1211 h 1245"/>
                <a:gd name="T14" fmla="*/ 0 w 68"/>
                <a:gd name="T15" fmla="*/ 34 h 1245"/>
                <a:gd name="T16" fmla="*/ 34 w 68"/>
                <a:gd name="T1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245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1211"/>
                    <a:pt x="68" y="1211"/>
                    <a:pt x="68" y="1211"/>
                  </a:cubicBezTo>
                  <a:cubicBezTo>
                    <a:pt x="68" y="1229"/>
                    <a:pt x="53" y="1245"/>
                    <a:pt x="34" y="1245"/>
                  </a:cubicBezTo>
                  <a:cubicBezTo>
                    <a:pt x="34" y="1245"/>
                    <a:pt x="34" y="1245"/>
                    <a:pt x="34" y="1245"/>
                  </a:cubicBezTo>
                  <a:cubicBezTo>
                    <a:pt x="15" y="1245"/>
                    <a:pt x="0" y="1229"/>
                    <a:pt x="0" y="121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72902" tIns="36451" rIns="72902" bIns="3645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33"/>
            <p:cNvSpPr txBox="1"/>
            <p:nvPr/>
          </p:nvSpPr>
          <p:spPr>
            <a:xfrm>
              <a:off x="4146916" y="5251068"/>
              <a:ext cx="110612" cy="3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1" name="文本框 34"/>
            <p:cNvSpPr txBox="1"/>
            <p:nvPr/>
          </p:nvSpPr>
          <p:spPr>
            <a:xfrm>
              <a:off x="4146916" y="5517814"/>
              <a:ext cx="110612" cy="3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2" name="文本框 35"/>
            <p:cNvSpPr txBox="1"/>
            <p:nvPr/>
          </p:nvSpPr>
          <p:spPr>
            <a:xfrm>
              <a:off x="4146916" y="5784562"/>
              <a:ext cx="110612" cy="3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3" name="文本框 36"/>
            <p:cNvSpPr txBox="1"/>
            <p:nvPr/>
          </p:nvSpPr>
          <p:spPr>
            <a:xfrm>
              <a:off x="4146916" y="4984323"/>
              <a:ext cx="110612" cy="3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4" name="文本框 37"/>
            <p:cNvSpPr txBox="1"/>
            <p:nvPr/>
          </p:nvSpPr>
          <p:spPr>
            <a:xfrm>
              <a:off x="6385654" y="5251068"/>
              <a:ext cx="110612" cy="3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5" name="文本框 38"/>
            <p:cNvSpPr txBox="1"/>
            <p:nvPr/>
          </p:nvSpPr>
          <p:spPr>
            <a:xfrm>
              <a:off x="6385654" y="5517814"/>
              <a:ext cx="110612" cy="3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6" name="文本框 39"/>
            <p:cNvSpPr txBox="1"/>
            <p:nvPr/>
          </p:nvSpPr>
          <p:spPr>
            <a:xfrm>
              <a:off x="6385654" y="5784562"/>
              <a:ext cx="110612" cy="3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7" name="文本框 40"/>
            <p:cNvSpPr txBox="1"/>
            <p:nvPr/>
          </p:nvSpPr>
          <p:spPr>
            <a:xfrm>
              <a:off x="6385654" y="4984323"/>
              <a:ext cx="110612" cy="3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文本框 41"/>
            <p:cNvSpPr txBox="1"/>
            <p:nvPr/>
          </p:nvSpPr>
          <p:spPr>
            <a:xfrm>
              <a:off x="3891461" y="3118580"/>
              <a:ext cx="110612" cy="37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9" name="文本框 42"/>
            <p:cNvSpPr txBox="1"/>
            <p:nvPr/>
          </p:nvSpPr>
          <p:spPr>
            <a:xfrm>
              <a:off x="3891461" y="3385328"/>
              <a:ext cx="110612" cy="37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0" name="文本框 43"/>
            <p:cNvSpPr txBox="1"/>
            <p:nvPr/>
          </p:nvSpPr>
          <p:spPr>
            <a:xfrm>
              <a:off x="3891461" y="3652073"/>
              <a:ext cx="110612" cy="37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1" name="文本框 44"/>
            <p:cNvSpPr txBox="1"/>
            <p:nvPr/>
          </p:nvSpPr>
          <p:spPr>
            <a:xfrm>
              <a:off x="3891461" y="2851837"/>
              <a:ext cx="110612" cy="37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文本框 45"/>
            <p:cNvSpPr txBox="1"/>
            <p:nvPr/>
          </p:nvSpPr>
          <p:spPr>
            <a:xfrm>
              <a:off x="6473706" y="3175984"/>
              <a:ext cx="110612" cy="37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3" name="文本框 46"/>
            <p:cNvSpPr txBox="1"/>
            <p:nvPr/>
          </p:nvSpPr>
          <p:spPr>
            <a:xfrm>
              <a:off x="6473706" y="3442729"/>
              <a:ext cx="110612" cy="37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4" name="文本框 47"/>
            <p:cNvSpPr txBox="1"/>
            <p:nvPr/>
          </p:nvSpPr>
          <p:spPr>
            <a:xfrm>
              <a:off x="6473706" y="3709480"/>
              <a:ext cx="110612" cy="37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文本框 48"/>
            <p:cNvSpPr txBox="1"/>
            <p:nvPr/>
          </p:nvSpPr>
          <p:spPr>
            <a:xfrm>
              <a:off x="6473706" y="2909241"/>
              <a:ext cx="110612" cy="3787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0" name="文本框 40"/>
            <p:cNvSpPr txBox="1"/>
            <p:nvPr/>
          </p:nvSpPr>
          <p:spPr>
            <a:xfrm>
              <a:off x="6486517" y="5218733"/>
              <a:ext cx="110612" cy="355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6" name="文本框 49"/>
          <p:cNvSpPr txBox="1"/>
          <p:nvPr/>
        </p:nvSpPr>
        <p:spPr>
          <a:xfrm>
            <a:off x="6608342" y="1726100"/>
            <a:ext cx="2249591" cy="24621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zh-CN" altLang="en-US" sz="1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50"/>
          <p:cNvSpPr txBox="1"/>
          <p:nvPr/>
        </p:nvSpPr>
        <p:spPr>
          <a:xfrm>
            <a:off x="642423" y="1726100"/>
            <a:ext cx="2249591" cy="24621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zh-CN" altLang="en-US" sz="1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52"/>
          <p:cNvSpPr txBox="1"/>
          <p:nvPr/>
        </p:nvSpPr>
        <p:spPr>
          <a:xfrm>
            <a:off x="318782" y="3675400"/>
            <a:ext cx="4017434" cy="10772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pt-PT" altLang="zh-CN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Considerar que, embora a maioria dos alunos seja de usuários nativos da LP, os usuários não nativos também procuram essas escolas.</a:t>
            </a:r>
            <a:endParaRPr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2615" y="109057"/>
            <a:ext cx="8730694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pt-PT" sz="2400" dirty="0"/>
              <a:t>As Propostas de Ensino, elaboradas pela Secretaria de Educação Estadual, para alunos da fronteira, </a:t>
            </a:r>
            <a:r>
              <a:rPr lang="pt-PT" sz="2400" dirty="0">
                <a:solidFill>
                  <a:srgbClr val="FF0000"/>
                </a:solidFill>
              </a:rPr>
              <a:t>PENSADAS POR ESTA  Investigação Científica</a:t>
            </a:r>
            <a:r>
              <a:rPr lang="pt-PT" sz="2400" dirty="0"/>
              <a:t>, deveriam:</a:t>
            </a:r>
          </a:p>
        </p:txBody>
      </p:sp>
      <p:sp>
        <p:nvSpPr>
          <p:cNvPr id="3" name="Rectângulo 2"/>
          <p:cNvSpPr/>
          <p:nvPr/>
        </p:nvSpPr>
        <p:spPr>
          <a:xfrm>
            <a:off x="536905" y="1878504"/>
            <a:ext cx="3799321" cy="1754318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pt-PT" sz="1800" b="1" dirty="0"/>
              <a:t>Promover um diálogo teórico-prático com os programas de Formação de Professores de Língua Portuguesa das Universidades Fronteiriças: promover a Lusofonia; </a:t>
            </a:r>
          </a:p>
        </p:txBody>
      </p:sp>
      <p:sp>
        <p:nvSpPr>
          <p:cNvPr id="4" name="Rectângulo 3"/>
          <p:cNvSpPr/>
          <p:nvPr/>
        </p:nvSpPr>
        <p:spPr>
          <a:xfrm>
            <a:off x="5161998" y="2050241"/>
            <a:ext cx="3711311" cy="156965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pt-PT" dirty="0"/>
              <a:t> </a:t>
            </a:r>
            <a:r>
              <a:rPr lang="pt-PT" sz="1600" b="1" dirty="0"/>
              <a:t>Utilizar as marcas Sócio-Linguísticos-Culturais dos povos que habitam a fronteira, como instrumento do Ensino-Aprendizagem Formal da Língua Portuguesa.</a:t>
            </a:r>
          </a:p>
        </p:txBody>
      </p:sp>
      <p:sp>
        <p:nvSpPr>
          <p:cNvPr id="38" name="Rectângulo 37"/>
          <p:cNvSpPr/>
          <p:nvPr/>
        </p:nvSpPr>
        <p:spPr>
          <a:xfrm>
            <a:off x="5146619" y="3578385"/>
            <a:ext cx="3617780" cy="107721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pt-PT" sz="1600" b="1" dirty="0"/>
              <a:t>Elaborar, implementar e praticar Políticas </a:t>
            </a:r>
            <a:r>
              <a:rPr lang="pt-PT" sz="1600" b="1" dirty="0" err="1"/>
              <a:t>Didático</a:t>
            </a:r>
            <a:r>
              <a:rPr lang="pt-PT" sz="1600" b="1" dirty="0"/>
              <a:t>-Linguísticas de incentivo à compreensão da Lusofonia entre todos.</a:t>
            </a:r>
          </a:p>
        </p:txBody>
      </p:sp>
    </p:spTree>
    <p:extLst>
      <p:ext uri="{BB962C8B-B14F-4D97-AF65-F5344CB8AC3E}">
        <p14:creationId xmlns:p14="http://schemas.microsoft.com/office/powerpoint/2010/main" val="140459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8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88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24312" y="228410"/>
            <a:ext cx="5987144" cy="292388"/>
            <a:chOff x="1116311" y="460609"/>
            <a:chExt cx="5987144" cy="292387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1990887" y="695344"/>
              <a:ext cx="5112568" cy="1"/>
            </a:xfrm>
            <a:prstGeom prst="line">
              <a:avLst/>
            </a:prstGeom>
            <a:noFill/>
            <a:ln w="12700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71434">
                <a:defRPr/>
              </a:pPr>
              <a:endParaRPr lang="es-ES" sz="5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endParaRPr>
            </a:p>
          </p:txBody>
        </p:sp>
        <p:sp>
          <p:nvSpPr>
            <p:cNvPr id="14" name="TextBox 54"/>
            <p:cNvSpPr txBox="1"/>
            <p:nvPr/>
          </p:nvSpPr>
          <p:spPr>
            <a:xfrm>
              <a:off x="1116311" y="460609"/>
              <a:ext cx="1032344" cy="2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3935022" y="1458432"/>
            <a:ext cx="1252625" cy="1252624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zh-CN" altLang="en-US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98893" y="1415722"/>
            <a:ext cx="4344273" cy="129533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15">
              <a:defRPr/>
            </a:pPr>
            <a:r>
              <a:rPr lang="pt-PT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Promover eventos e </a:t>
            </a:r>
            <a:r>
              <a:rPr lang="pt-PT" altLang="zh-CN" sz="20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projetos</a:t>
            </a:r>
            <a:r>
              <a:rPr lang="pt-PT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de integração pela linguagem</a:t>
            </a:r>
            <a:endParaRPr lang="en-US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01367" y="3406624"/>
            <a:ext cx="2052109" cy="984733"/>
            <a:chOff x="1908117" y="4302011"/>
            <a:chExt cx="1312979" cy="1312977"/>
          </a:xfrm>
          <a:solidFill>
            <a:schemeClr val="accent2"/>
          </a:solidFill>
        </p:grpSpPr>
        <p:sp>
          <p:nvSpPr>
            <p:cNvPr id="8" name="椭圆 7"/>
            <p:cNvSpPr/>
            <p:nvPr/>
          </p:nvSpPr>
          <p:spPr>
            <a:xfrm>
              <a:off x="1908117" y="4302011"/>
              <a:ext cx="1312979" cy="1312977"/>
            </a:xfrm>
            <a:prstGeom prst="ellipse">
              <a:avLst/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014241" y="4408135"/>
              <a:ext cx="1100728" cy="11007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15"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FALANTE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" y="2967058"/>
            <a:ext cx="3601333" cy="1755971"/>
            <a:chOff x="1908117" y="4302011"/>
            <a:chExt cx="1312979" cy="1312977"/>
          </a:xfrm>
          <a:solidFill>
            <a:schemeClr val="accent1"/>
          </a:solidFill>
        </p:grpSpPr>
        <p:sp>
          <p:nvSpPr>
            <p:cNvPr id="11" name="椭圆 10"/>
            <p:cNvSpPr/>
            <p:nvPr/>
          </p:nvSpPr>
          <p:spPr>
            <a:xfrm>
              <a:off x="1908117" y="4302011"/>
              <a:ext cx="1312979" cy="1312977"/>
            </a:xfrm>
            <a:prstGeom prst="ellipse">
              <a:avLst/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014241" y="4408135"/>
              <a:ext cx="1100728" cy="1100728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15">
                <a:defRPr/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53443" y="2527614"/>
            <a:ext cx="3238920" cy="1908658"/>
            <a:chOff x="1908117" y="4162402"/>
            <a:chExt cx="1312992" cy="1452586"/>
          </a:xfrm>
          <a:solidFill>
            <a:schemeClr val="accent3"/>
          </a:solidFill>
        </p:grpSpPr>
        <p:sp>
          <p:nvSpPr>
            <p:cNvPr id="17" name="椭圆 16"/>
            <p:cNvSpPr/>
            <p:nvPr/>
          </p:nvSpPr>
          <p:spPr>
            <a:xfrm>
              <a:off x="1908117" y="4302011"/>
              <a:ext cx="1312979" cy="1312977"/>
            </a:xfrm>
            <a:prstGeom prst="ellipse">
              <a:avLst/>
            </a:prstGeom>
            <a:grpFill/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949225" y="4162402"/>
              <a:ext cx="1271884" cy="1452586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715">
                <a:defRPr/>
              </a:pPr>
              <a:r>
                <a:rPr lang="en-US" altLang="zh-CN" sz="1600" b="1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Planejar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e </a:t>
              </a:r>
              <a:r>
                <a:rPr lang="en-US" altLang="zh-CN" sz="1600" b="1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realizar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en-US" altLang="zh-CN" sz="1600" b="1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ações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didáticas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que </a:t>
              </a:r>
              <a:r>
                <a:rPr lang="en-US" altLang="zh-CN" sz="1600" b="1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demonstrem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acolhimento</a:t>
              </a:r>
              <a:r>
                <a: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600" b="1" dirty="0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linguístico</a:t>
              </a:r>
              <a:endPara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9" name="直接连接符 18"/>
          <p:cNvCxnSpPr>
            <a:stCxn id="5" idx="3"/>
            <a:endCxn id="11" idx="7"/>
          </p:cNvCxnSpPr>
          <p:nvPr/>
        </p:nvCxnSpPr>
        <p:spPr>
          <a:xfrm flipH="1">
            <a:off x="3073945" y="2527614"/>
            <a:ext cx="1044485" cy="6965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5" idx="5"/>
            <a:endCxn id="17" idx="1"/>
          </p:cNvCxnSpPr>
          <p:nvPr/>
        </p:nvCxnSpPr>
        <p:spPr>
          <a:xfrm>
            <a:off x="5004156" y="2527614"/>
            <a:ext cx="1123612" cy="436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5" idx="4"/>
            <a:endCxn id="8" idx="0"/>
          </p:cNvCxnSpPr>
          <p:nvPr/>
        </p:nvCxnSpPr>
        <p:spPr>
          <a:xfrm>
            <a:off x="4561333" y="2711056"/>
            <a:ext cx="66095" cy="6955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15"/>
          <p:cNvSpPr txBox="1"/>
          <p:nvPr/>
        </p:nvSpPr>
        <p:spPr>
          <a:xfrm>
            <a:off x="1229394" y="1605715"/>
            <a:ext cx="2536644" cy="33239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2663" y="92310"/>
            <a:ext cx="8749717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pt-PT" sz="2000" dirty="0"/>
              <a:t>Através da conscientização sobre o que é a Lusofonia, por práticas de uso do Português, promover aprendizagens escolares, sociais, religiosas, </a:t>
            </a:r>
            <a:r>
              <a:rPr lang="pt-PT" sz="2000" dirty="0" err="1"/>
              <a:t>gastronômicas</a:t>
            </a:r>
            <a:r>
              <a:rPr lang="pt-PT" sz="2000" dirty="0"/>
              <a:t>, entre outras, que conduzem à expansão, difusão e implementação da Língua Portuguesa.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78186" y="3224199"/>
            <a:ext cx="3011647" cy="12003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pt-PT" sz="2400" b="1" dirty="0"/>
              <a:t>Difusão e Expansão  da Língua Portuguesa </a:t>
            </a:r>
          </a:p>
        </p:txBody>
      </p:sp>
    </p:spTree>
    <p:extLst>
      <p:ext uri="{BB962C8B-B14F-4D97-AF65-F5344CB8AC3E}">
        <p14:creationId xmlns:p14="http://schemas.microsoft.com/office/powerpoint/2010/main" val="739483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624312" y="228410"/>
            <a:ext cx="5987144" cy="292388"/>
            <a:chOff x="1116311" y="460609"/>
            <a:chExt cx="5987144" cy="292387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1990887" y="695344"/>
              <a:ext cx="5112568" cy="1"/>
            </a:xfrm>
            <a:prstGeom prst="line">
              <a:avLst/>
            </a:prstGeom>
            <a:noFill/>
            <a:ln w="12700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71434">
                <a:defRPr/>
              </a:pPr>
              <a:endParaRPr lang="es-ES" sz="5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endParaRPr>
            </a:p>
          </p:txBody>
        </p:sp>
        <p:sp>
          <p:nvSpPr>
            <p:cNvPr id="14" name="TextBox 54"/>
            <p:cNvSpPr txBox="1"/>
            <p:nvPr/>
          </p:nvSpPr>
          <p:spPr>
            <a:xfrm>
              <a:off x="1116311" y="460609"/>
              <a:ext cx="1032344" cy="2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01390" y="2396646"/>
            <a:ext cx="5328921" cy="2192134"/>
            <a:chOff x="1284695" y="3130416"/>
            <a:chExt cx="3335368" cy="2746857"/>
          </a:xfrm>
        </p:grpSpPr>
        <p:sp>
          <p:nvSpPr>
            <p:cNvPr id="27" name="等腰三角形 26"/>
            <p:cNvSpPr/>
            <p:nvPr/>
          </p:nvSpPr>
          <p:spPr>
            <a:xfrm>
              <a:off x="1284695" y="4673019"/>
              <a:ext cx="260012" cy="231030"/>
            </a:xfrm>
            <a:prstGeom prst="triangl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 bwMode="auto">
            <a:xfrm rot="1267204">
              <a:off x="1381223" y="3130416"/>
              <a:ext cx="3238840" cy="2717783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Educação Linguística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1405457" y="4904050"/>
              <a:ext cx="4940" cy="973223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1377988" y="3861842"/>
              <a:ext cx="115623" cy="6941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defTabSz="914310">
                <a:lnSpc>
                  <a:spcPct val="150000"/>
                </a:lnSpc>
              </a:pP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76239" y="1189734"/>
            <a:ext cx="1372678" cy="3953766"/>
            <a:chOff x="5652120" y="1637647"/>
            <a:chExt cx="1372678" cy="3953766"/>
          </a:xfrm>
        </p:grpSpPr>
        <p:sp>
          <p:nvSpPr>
            <p:cNvPr id="32" name="等腰三角形 31"/>
            <p:cNvSpPr/>
            <p:nvPr/>
          </p:nvSpPr>
          <p:spPr>
            <a:xfrm>
              <a:off x="6196226" y="2892748"/>
              <a:ext cx="260012" cy="231030"/>
            </a:xfrm>
            <a:prstGeom prst="triangl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 rot="1267204">
              <a:off x="5652120" y="1637647"/>
              <a:ext cx="1296144" cy="1296148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6321928" y="3123779"/>
              <a:ext cx="0" cy="2467634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5665781" y="1706965"/>
              <a:ext cx="13590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defTabSz="914310">
                <a:lnSpc>
                  <a:spcPct val="150000"/>
                </a:lnSpc>
              </a:pPr>
              <a:r>
                <a:rPr lang="pt-PT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LÍNGUA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2267744" y="1835701"/>
            <a:ext cx="2376264" cy="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455427" y="3339120"/>
            <a:ext cx="1188611" cy="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ângulo 1"/>
          <p:cNvSpPr/>
          <p:nvPr/>
        </p:nvSpPr>
        <p:spPr>
          <a:xfrm>
            <a:off x="100668" y="58738"/>
            <a:ext cx="8841996" cy="120032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pt-PT" sz="2400" dirty="0"/>
              <a:t>Exercer e praticar Lusofonia entre falantes e não-falantes de Língua Portuguesa, exige posturas e atitudes de abertura ao Outro e de compreensão das diferenças linguísticos-culturais.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62407" y="1321423"/>
            <a:ext cx="5943401" cy="46165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pt-PT" sz="2400" dirty="0">
                <a:solidFill>
                  <a:srgbClr val="FF0000"/>
                </a:solidFill>
              </a:rPr>
              <a:t>Instrumento de luta cotidiano na fronteira</a:t>
            </a:r>
          </a:p>
        </p:txBody>
      </p:sp>
    </p:spTree>
    <p:extLst>
      <p:ext uri="{BB962C8B-B14F-4D97-AF65-F5344CB8AC3E}">
        <p14:creationId xmlns:p14="http://schemas.microsoft.com/office/powerpoint/2010/main" val="1009820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76169" y="15"/>
            <a:ext cx="8498048" cy="1323439"/>
            <a:chOff x="-1603740" y="232214"/>
            <a:chExt cx="8707196" cy="1323432"/>
          </a:xfrm>
        </p:grpSpPr>
        <p:sp>
          <p:nvSpPr>
            <p:cNvPr id="13" name="Line 3"/>
            <p:cNvSpPr>
              <a:spLocks noChangeShapeType="1"/>
            </p:cNvSpPr>
            <p:nvPr/>
          </p:nvSpPr>
          <p:spPr bwMode="auto">
            <a:xfrm>
              <a:off x="1990887" y="695344"/>
              <a:ext cx="5112568" cy="1"/>
            </a:xfrm>
            <a:prstGeom prst="line">
              <a:avLst/>
            </a:prstGeom>
            <a:noFill/>
            <a:ln w="12700" cap="flat" cmpd="sng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171434">
                <a:defRPr/>
              </a:pPr>
              <a:endParaRPr lang="es-ES" sz="5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endParaRPr>
            </a:p>
          </p:txBody>
        </p:sp>
        <p:sp>
          <p:nvSpPr>
            <p:cNvPr id="14" name="TextBox 54"/>
            <p:cNvSpPr txBox="1"/>
            <p:nvPr/>
          </p:nvSpPr>
          <p:spPr>
            <a:xfrm>
              <a:off x="-1603740" y="232214"/>
              <a:ext cx="8707196" cy="132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Nativos e Não-Nativos necessitam de uma proposta social, de interesse (e de </a:t>
              </a:r>
              <a:r>
                <a:rPr lang="pt-PT" altLang="zh-CN" sz="200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projetos</a:t>
              </a:r>
              <a:r>
                <a:rPr lang="pt-PT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 </a:t>
              </a:r>
              <a:r>
                <a:rPr lang="pt-PT" altLang="zh-CN" sz="200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coletivos</a:t>
              </a:r>
              <a:r>
                <a:rPr lang="pt-PT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para aprender a </a:t>
              </a:r>
              <a:r>
                <a:rPr lang="pt-PT" altLang="zh-CN" sz="2000" b="1" dirty="0" err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Lingua</a:t>
              </a:r>
              <a:r>
                <a:rPr lang="pt-PT" altLang="zh-CN" sz="20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Portuguesa, instrumento de aquisição de bens e direitos na Fronteira Brasil/Bolívia</a:t>
              </a:r>
              <a:endPara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20"/>
          <p:cNvGrpSpPr/>
          <p:nvPr/>
        </p:nvGrpSpPr>
        <p:grpSpPr>
          <a:xfrm>
            <a:off x="353068" y="1183518"/>
            <a:ext cx="1950770" cy="1625238"/>
            <a:chOff x="361456" y="1352550"/>
            <a:chExt cx="1950770" cy="1462714"/>
          </a:xfrm>
        </p:grpSpPr>
        <p:sp>
          <p:nvSpPr>
            <p:cNvPr id="38" name="Curved Right Arrow 19"/>
            <p:cNvSpPr/>
            <p:nvPr/>
          </p:nvSpPr>
          <p:spPr>
            <a:xfrm>
              <a:off x="361456" y="1778400"/>
              <a:ext cx="685800" cy="1036864"/>
            </a:xfrm>
            <a:prstGeom prst="curv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Pentagon 7"/>
            <p:cNvSpPr/>
            <p:nvPr/>
          </p:nvSpPr>
          <p:spPr>
            <a:xfrm>
              <a:off x="685800" y="1352550"/>
              <a:ext cx="1626426" cy="715628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altLang="zh-CN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ELABORAR……</a:t>
              </a:r>
              <a:endPara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0" name="Group 18"/>
          <p:cNvGrpSpPr/>
          <p:nvPr/>
        </p:nvGrpSpPr>
        <p:grpSpPr>
          <a:xfrm>
            <a:off x="1123504" y="2080019"/>
            <a:ext cx="1959429" cy="1660071"/>
            <a:chOff x="1123456" y="2159400"/>
            <a:chExt cx="1959429" cy="1494064"/>
          </a:xfrm>
        </p:grpSpPr>
        <p:sp>
          <p:nvSpPr>
            <p:cNvPr id="41" name="Curved Right Arrow 16"/>
            <p:cNvSpPr/>
            <p:nvPr/>
          </p:nvSpPr>
          <p:spPr>
            <a:xfrm>
              <a:off x="1123456" y="2616600"/>
              <a:ext cx="685800" cy="1036864"/>
            </a:xfrm>
            <a:prstGeom prst="curv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Pentagon 9"/>
            <p:cNvSpPr/>
            <p:nvPr/>
          </p:nvSpPr>
          <p:spPr>
            <a:xfrm>
              <a:off x="1456459" y="2159400"/>
              <a:ext cx="1626426" cy="715628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altLang="zh-CN" sz="1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ATUALIZAR…</a:t>
              </a:r>
              <a:endPara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Group 21"/>
          <p:cNvGrpSpPr/>
          <p:nvPr/>
        </p:nvGrpSpPr>
        <p:grpSpPr>
          <a:xfrm>
            <a:off x="1868144" y="3011354"/>
            <a:ext cx="1948543" cy="1660071"/>
            <a:chOff x="1868139" y="2997600"/>
            <a:chExt cx="1948543" cy="1494064"/>
          </a:xfrm>
        </p:grpSpPr>
        <p:sp>
          <p:nvSpPr>
            <p:cNvPr id="44" name="Curved Right Arrow 17"/>
            <p:cNvSpPr/>
            <p:nvPr/>
          </p:nvSpPr>
          <p:spPr>
            <a:xfrm>
              <a:off x="1868139" y="3454800"/>
              <a:ext cx="685800" cy="1036864"/>
            </a:xfrm>
            <a:prstGeom prst="curved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Pentagon 25"/>
            <p:cNvSpPr/>
            <p:nvPr/>
          </p:nvSpPr>
          <p:spPr>
            <a:xfrm>
              <a:off x="2190256" y="2997600"/>
              <a:ext cx="1626426" cy="715628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Inserir…….</a:t>
              </a:r>
              <a:endPara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6" name="Pentagon 8"/>
          <p:cNvSpPr/>
          <p:nvPr/>
        </p:nvSpPr>
        <p:spPr>
          <a:xfrm>
            <a:off x="2723673" y="3942687"/>
            <a:ext cx="1942096" cy="795142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pt-PT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PROMOVER…</a:t>
            </a:r>
            <a:endParaRPr lang="zh-CN" altLang="en-US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47" name="Straight Connector 26"/>
          <p:cNvCxnSpPr/>
          <p:nvPr/>
        </p:nvCxnSpPr>
        <p:spPr>
          <a:xfrm flipV="1">
            <a:off x="2723686" y="1572045"/>
            <a:ext cx="1308513" cy="9071"/>
          </a:xfrm>
          <a:prstGeom prst="line">
            <a:avLst/>
          </a:prstGeom>
          <a:ln w="31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27"/>
          <p:cNvCxnSpPr/>
          <p:nvPr/>
        </p:nvCxnSpPr>
        <p:spPr>
          <a:xfrm flipV="1">
            <a:off x="3494323" y="2462498"/>
            <a:ext cx="1308513" cy="9071"/>
          </a:xfrm>
          <a:prstGeom prst="line">
            <a:avLst/>
          </a:prstGeom>
          <a:ln w="31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28"/>
          <p:cNvCxnSpPr/>
          <p:nvPr/>
        </p:nvCxnSpPr>
        <p:spPr>
          <a:xfrm flipV="1">
            <a:off x="4230341" y="3393831"/>
            <a:ext cx="1308513" cy="9071"/>
          </a:xfrm>
          <a:prstGeom prst="line">
            <a:avLst/>
          </a:prstGeom>
          <a:ln w="3175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9"/>
          <p:cNvCxnSpPr/>
          <p:nvPr/>
        </p:nvCxnSpPr>
        <p:spPr>
          <a:xfrm flipV="1">
            <a:off x="5081668" y="4325164"/>
            <a:ext cx="1308513" cy="9071"/>
          </a:xfrm>
          <a:prstGeom prst="line">
            <a:avLst/>
          </a:prstGeom>
          <a:ln w="31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2190261" y="1124143"/>
            <a:ext cx="6114840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pt-PT" sz="2400" b="1" dirty="0"/>
          </a:p>
          <a:p>
            <a:r>
              <a:rPr lang="pt-PT" sz="2400" b="1" dirty="0"/>
              <a:t>Políticas </a:t>
            </a:r>
            <a:r>
              <a:rPr lang="pt-PT" sz="2400" b="1" dirty="0" err="1"/>
              <a:t>Didático</a:t>
            </a:r>
            <a:r>
              <a:rPr lang="pt-PT" sz="2400" b="1" dirty="0"/>
              <a:t> Linguísticas(escolas);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082913" y="1978665"/>
            <a:ext cx="5423528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pt-PT" sz="1800" b="1" dirty="0"/>
              <a:t>CURSOS de Formação de Professores com disciplinas de conscientização sobre Lusofonia;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09270" y="2808761"/>
            <a:ext cx="4857226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pt-PT" sz="1800" b="1" dirty="0" err="1"/>
              <a:t>Projetos</a:t>
            </a:r>
            <a:r>
              <a:rPr lang="pt-PT" sz="1800" b="1" dirty="0"/>
              <a:t> e Conteúdos de DIALETOLOGIA DA FRONTEIRA na Formação de Professores   em geral;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30361" y="3740101"/>
            <a:ext cx="4913659" cy="120032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pt-PT" sz="1800" b="1" dirty="0"/>
              <a:t>DIÁLOGOS TEÓRICOS-PRÁTICOS</a:t>
            </a:r>
          </a:p>
          <a:p>
            <a:r>
              <a:rPr lang="pt-PT" sz="1800" b="1" dirty="0"/>
              <a:t>COM OS CURSOS DE FORMAÇÃO</a:t>
            </a:r>
          </a:p>
          <a:p>
            <a:r>
              <a:rPr lang="pt-PT" sz="1800" b="1" dirty="0"/>
              <a:t>DE PROFESSORES DE LP (investigadores,  docentes, escolas públicas, comunidade)</a:t>
            </a:r>
          </a:p>
        </p:txBody>
      </p:sp>
    </p:spTree>
    <p:extLst>
      <p:ext uri="{BB962C8B-B14F-4D97-AF65-F5344CB8AC3E}">
        <p14:creationId xmlns:p14="http://schemas.microsoft.com/office/powerpoint/2010/main" val="1789087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2338" y="117446"/>
            <a:ext cx="76675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preciso  investigar, divulgar e inserir-se no aprendizado da </a:t>
            </a:r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DE FRONTEIRA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simultaneamente, utilizá-la como instrumento de inserção do exercício e das </a:t>
            </a:r>
            <a:r>
              <a:rPr lang="pt-P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práticas Lusófonas, porque:</a:t>
            </a:r>
          </a:p>
          <a:p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Há monumentos,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portanto, </a:t>
            </a:r>
            <a:r>
              <a:rPr lang="pt-P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patrimônio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herança</a:t>
            </a: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dos primeiros sinais de Lusofonia na fronteira –</a:t>
            </a: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Forte Príncipe da Beira – por exemplo; </a:t>
            </a:r>
          </a:p>
          <a:p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Há uma Língua Materna de origem indiscutível, </a:t>
            </a:r>
          </a:p>
          <a:p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desde 1500 – Língua Portuguesa;</a:t>
            </a:r>
          </a:p>
          <a:p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pt-P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Há uma miscigenação ética favorável </a:t>
            </a:r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prática</a:t>
            </a:r>
          </a:p>
          <a:p>
            <a:r>
              <a:rPr lang="pt-P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da LP: indígenas, quilombolas, caboclos.</a:t>
            </a:r>
          </a:p>
          <a:p>
            <a:endParaRPr lang="pt-P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ta em curva 2"/>
          <p:cNvSpPr/>
          <p:nvPr/>
        </p:nvSpPr>
        <p:spPr>
          <a:xfrm>
            <a:off x="352338" y="1945263"/>
            <a:ext cx="813816" cy="86868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" name="Seta em curva 3"/>
          <p:cNvSpPr/>
          <p:nvPr/>
        </p:nvSpPr>
        <p:spPr>
          <a:xfrm>
            <a:off x="318865" y="3013535"/>
            <a:ext cx="813816" cy="86868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Seta em curva 4"/>
          <p:cNvSpPr/>
          <p:nvPr/>
        </p:nvSpPr>
        <p:spPr>
          <a:xfrm>
            <a:off x="352338" y="3882215"/>
            <a:ext cx="813816" cy="868680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5189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38427" r="63077" b="42018"/>
          <a:stretch/>
        </p:blipFill>
        <p:spPr>
          <a:xfrm>
            <a:off x="2194569" y="1976522"/>
            <a:ext cx="1181687" cy="10058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8" t="35282" r="22385" b="42017"/>
          <a:stretch/>
        </p:blipFill>
        <p:spPr>
          <a:xfrm>
            <a:off x="5444214" y="1814744"/>
            <a:ext cx="1652953" cy="11676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t="57983" r="58769" b="16708"/>
          <a:stretch/>
        </p:blipFill>
        <p:spPr>
          <a:xfrm>
            <a:off x="2968285" y="2982362"/>
            <a:ext cx="801860" cy="13017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r="67538" b="4339"/>
          <a:stretch/>
        </p:blipFill>
        <p:spPr>
          <a:xfrm>
            <a:off x="-29029" y="217726"/>
            <a:ext cx="1836726" cy="492034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r="12540" b="388"/>
          <a:stretch/>
        </p:blipFill>
        <p:spPr>
          <a:xfrm>
            <a:off x="6023450" y="3"/>
            <a:ext cx="3120571" cy="512354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897764" y="14"/>
            <a:ext cx="4590875" cy="34624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pt-BR" sz="1800" b="1" dirty="0">
                <a:solidFill>
                  <a:srgbClr val="5F5F5F"/>
                </a:solidFill>
              </a:rPr>
              <a:t>Bibliografia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279264"/>
            <a:ext cx="8984608" cy="479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4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83 0.72192 L -0.39983 0.72192 C -0.40312 0.66883 -0.39896 0.71945 -0.40469 0.67932 C -0.40989 0.64229 -0.40503 0.65834 -0.41423 0.62006 C -0.41649 0.6105 -0.42014 0.60185 -0.42205 0.59198 C -0.42587 0.57346 -0.42847 0.55432 -0.4316 0.5355 C -0.43333 0.52531 -0.43472 0.51482 -0.43646 0.50463 C -0.43802 0.49414 -0.4401 0.48395 -0.44114 0.47346 C -0.44861 0.40062 -0.4434 0.43118 -0.45382 0.38025 C -0.45486 0.35957 -0.4559 0.33889 -0.45694 0.31821 C -0.45746 0.30895 -0.45868 0.29013 -0.45868 0.29013 C -0.45746 0.26667 -0.45712 0.2429 -0.45538 0.21945 C -0.45503 0.21451 -0.45434 0.20895 -0.45226 0.20556 C -0.45017 0.20185 -0.44687 0.20185 -0.44427 0.19969 C -0.4375 0.20185 -0.43038 0.20216 -0.42361 0.20556 C -0.41233 0.21111 -0.40798 0.22253 -0.39826 0.23364 C -0.39375 0.23889 -0.38837 0.24229 -0.38403 0.24784 C -0.37934 0.25371 -0.37535 0.2608 -0.37135 0.2676 C -0.36667 0.27531 -0.35573 0.29506 -0.35226 0.30432 C -0.34965 0.31111 -0.34826 0.31945 -0.34583 0.32685 C -0.3276 0.38087 -0.34757 0.31327 -0.3316 0.36636 C -0.32934 0.37377 -0.32535 0.38889 -0.32535 0.38889 C -0.32587 0.36173 -0.32569 0.33426 -0.32691 0.3071 C -0.32726 0.29753 -0.32917 0.28827 -0.33003 0.27871 C -0.33073 0.27037 -0.33108 0.26204 -0.3316 0.2534 C -0.33108 0.21945 -0.33194 0.1855 -0.33003 0.15185 C -0.32986 0.14846 -0.32726 0.1463 -0.32535 0.1463 C -0.32187 0.1463 -0.31892 0.15 -0.3158 0.15185 C -0.31302 0.15371 -0.31042 0.15556 -0.30781 0.15741 C -0.3033 0.16389 -0.29531 0.17469 -0.29201 0.18303 C -0.2868 0.1963 -0.27778 0.22531 -0.27778 0.22531 C -0.27465 0.25124 -0.27292 0.26111 -0.27153 0.29013 C -0.26962 0.32593 -0.27101 0.31111 -0.26823 0.33519 C -0.26614 0.32963 -0.26371 0.32439 -0.26198 0.31821 C -0.2559 0.29846 -0.24739 0.26698 -0.24288 0.24506 C -0.23698 0.21543 -0.23125 0.17593 -0.22708 0.1463 C -0.22482 0.13025 -0.22326 0.11389 -0.22066 0.09815 C -0.21805 0.0821 -0.21441 0.06636 -0.21111 0.05031 C -0.21059 0.04753 -0.20955 0.04198 -0.20955 0.04198 C -0.19844 0.06852 -0.20503 0.04939 -0.19687 0.10957 C -0.19531 0.12161 -0.19375 0.13395 -0.19219 0.1463 C -0.1901 0.16142 -0.18767 0.17624 -0.18576 0.19136 C -0.1842 0.20463 -0.18246 0.2176 -0.18107 0.23087 C -0.17986 0.24105 -0.17934 0.25185 -0.17778 0.26204 C -0.17656 0.27068 -0.17465 0.27871 -0.17309 0.28735 C -0.17257 0.29476 -0.17569 0.30988 -0.17153 0.30988 C -0.16614 0.30988 -0.16215 0.26019 -0.16198 0.25895 C -0.15486 0.20587 -0.15955 0.25031 -0.15087 0.19136 C -0.14739 0.1679 -0.14618 0.14352 -0.14132 0.12099 C -0.13559 0.09383 -0.1375 0.10618 -0.13507 0.08426 C -0.13229 0.0926 -0.12899 0.10062 -0.12708 0.10957 C -0.12535 0.1176 -0.12517 0.12655 -0.12396 0.13488 C -0.12205 0.14722 -0.11979 0.15957 -0.11753 0.17161 C -0.1151 0.18488 -0.11215 0.19784 -0.10955 0.21111 C -0.10729 0.22315 -0.1059 0.2358 -0.1033 0.24784 C -0.10017 0.26142 -0.09583 0.27408 -0.09219 0.28735 L -0.08889 0.29846 C -0.08524 0.2929 -0.08073 0.28858 -0.07778 0.28179 C -0.06788 0.25803 -0.0691 0.2429 -0.06667 0.21389 C -0.06562 0.18673 -0.06736 0.15864 -0.06354 0.1321 C -0.06111 0.1142 -0.05486 0.06729 -0.05087 0.05309 L -0.04774 0.04198 C -0.04722 0.04661 -0.04635 0.05124 -0.04618 0.05587 C -0.04531 0.07655 -0.04687 0.09784 -0.04444 0.1179 C -0.0441 0.12192 -0.04097 0.11297 -0.03976 0.10957 C -0.03785 0.10432 -0.03663 0.09815 -0.03507 0.0926 C -0.0184 0.03766 -0.03854 0.10556 -0.02222 0.05587 C -0.01458 0.03241 -0.02118 0.04506 -0.01111 0.025 C -0.00972 0.02192 -0.00781 0.01976 -0.00642 0.01636 C -0.00417 0.01111 2.5E-6 -0.00031 2.5E-6 -0.00031 " pathEditMode="relative" ptsTypes="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79 -0.21142 L -0.41579 -0.21142 C -0.41302 -0.1966 -0.41024 -0.18148 -0.40781 -0.16635 C -0.40642 -0.15802 -0.4059 -0.14938 -0.40451 -0.14104 C -0.40312 -0.13148 -0.40121 -0.12222 -0.39982 -0.11265 C -0.3993 -0.10895 -0.39496 -0.06296 -0.39183 -0.05925 L -0.38715 -0.05339 C -0.38506 -0.05617 -0.38298 -0.05925 -0.38072 -0.06203 C -0.37916 -0.06388 -0.3776 -0.06543 -0.37604 -0.06759 C -0.37274 -0.07222 -0.36961 -0.07685 -0.36649 -0.08179 C -0.36371 -0.08611 -0.36093 -0.09074 -0.3585 -0.09598 C -0.35295 -0.10802 -0.35052 -0.11944 -0.34583 -0.1324 C -0.33506 -0.16234 -0.34739 -0.12129 -0.33628 -0.1608 C -0.33576 -0.1645 -0.33558 -0.16851 -0.33489 -0.17191 C -0.3342 -0.1753 -0.33194 -0.18395 -0.33176 -0.18055 C -0.33003 -0.15246 -0.33124 -0.12407 -0.3302 -0.09598 C -0.32968 -0.08271 -0.32829 -0.06944 -0.3269 -0.05617 C -0.32187 -0.00246 -0.32725 -0.03858 -0.32065 -0.01111 C -0.31996 -0.00833 -0.32031 -0.00493 -0.31909 -0.00277 C -0.31788 -0.00061 -0.31579 -0.00092 -0.31423 -3.20988E-6 C -0.31041 -0.00339 -0.30451 -0.00771 -0.30156 -0.01388 C -0.29583 -0.02654 -0.29218 -0.04197 -0.28576 -0.05339 C -0.28246 -0.05925 -0.27916 -0.0645 -0.27621 -0.07037 C -0.27343 -0.07592 -0.27135 -0.0824 -0.26822 -0.08734 C -0.26301 -0.09567 -0.26006 -0.09598 -0.25399 -0.09876 C -0.25242 -0.09475 -0.25051 -0.09135 -0.24913 -0.08734 C -0.24548 -0.0753 -0.24531 -0.06728 -0.24444 -0.05339 C -0.24374 -0.04413 -0.24357 -0.03456 -0.24288 -0.0253 C -0.24062 0.00093 -0.23697 0.02377 -0.2302 0.04815 C -0.22864 0.05371 -0.22742 0.05988 -0.22534 0.06513 C -0.22361 0.06945 -0.22117 0.07254 -0.21909 0.07624 C -0.21701 0.07531 -0.21475 0.075 -0.21267 0.07346 C -0.21093 0.07223 -0.20954 0.07007 -0.20798 0.06791 C -0.2052 0.0642 -0.2026 0.0605 -0.19999 0.05649 C -0.19253 0.04445 -0.18992 0.03612 -0.1809 0.02562 C -0.17708 0.02099 -0.16822 0.0142 -0.16822 0.0142 C -0.16614 0.01605 -0.16336 0.01667 -0.16197 0.01976 C -0.16058 0.02284 -0.16024 0.02717 -0.16024 0.03118 C -0.16024 0.04538 -0.16128 0.05957 -0.16197 0.07346 C -0.16267 0.09075 -0.16371 0.10217 -0.1651 0.11883 C -0.16458 0.12717 -0.16562 0.13642 -0.16354 0.14414 C -0.15989 0.15679 -0.15364 0.14044 -0.15242 0.13858 C -0.14878 0.13272 -0.14496 0.12717 -0.14131 0.12161 C -0.12586 0.07254 -0.14166 0.11945 -0.12222 0.07068 C -0.11926 0.06358 -0.11753 0.05494 -0.11423 0.04815 C -0.11111 0.04167 -0.10694 0.03673 -0.10312 0.03118 C -0.0967 0.02192 -0.09756 0.02346 -0.09045 0.01698 C -0.08836 0.01883 -0.08558 0.01945 -0.0842 0.02284 C -0.08263 0.02562 -0.08298 0.03025 -0.08246 0.03396 C -0.08194 0.03951 -0.08142 0.04538 -0.0809 0.05093 C -0.08072 0.05494 -0.08176 0.09044 -0.07777 0.10463 C -0.0769 0.10772 -0.07569 0.11019 -0.07465 0.11297 C -0.07413 0.11636 -0.07274 0.13118 -0.06979 0.13272 C -0.0677 0.13396 -0.06562 0.13087 -0.06354 0.12994 C -0.06041 0.12161 -0.0585 0.11667 -0.05555 0.10741 C -0.05381 0.10186 -0.0526 0.09599 -0.05086 0.09044 C -0.04704 0.07902 -0.02829 0.02223 -0.02222 0.01142 C -0.01232 -0.00586 -0.01718 0.00124 -0.00798 -0.01111 C -0.00746 -0.00648 -0.00642 -0.00185 -0.00642 0.00309 C -0.00642 0.02192 -0.00885 0.04075 -0.00798 0.05957 C -0.00746 0.06821 -0.00624 0.04229 -0.00468 0.03396 C -0.00329 0.02655 -0.00086 0.0142 6.94444E-6 0.00587 C 0.00018 0.00402 6.94444E-6 0.00217 6.94444E-6 -3.20988E-6 " pathEditMode="relative" ptsTypes="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27 0.5929 L 0.39827 0.5929 C 0.40261 0.58519 0.4073 0.57871 0.41112 0.57006 C 0.41285 0.56605 0.41303 0.5608 0.41424 0.55617 C 0.41511 0.55216 0.41632 0.54846 0.41737 0.54475 C 0.41789 0.54012 0.41893 0.5355 0.41893 0.53056 C 0.41893 0.51451 0.41945 0.49815 0.41737 0.48272 C 0.41285 0.44846 0.40487 0.42006 0.39358 0.39229 C 0.38907 0.38148 0.38473 0.37037 0.37935 0.36142 C 0.37101 0.34753 0.36181 0.3358 0.35226 0.32469 C 0.34914 0.32099 0.34619 0.31667 0.34271 0.31327 C 0.33976 0.3105 0.33369 0.3071 0.33004 0.30494 C 0.32101 0.30587 0.31181 0.30401 0.30313 0.30772 C 0.29983 0.30895 0.29775 0.31482 0.29514 0.31883 C 0.28386 0.33704 0.27553 0.35772 0.2698 0.38395 C 0.26615 0.40093 0.26112 0.41698 0.25869 0.43457 C 0.25764 0.44229 0.25695 0.45 0.25556 0.45741 C 0.25469 0.46111 0.25313 0.46451 0.25226 0.46852 C 0.25105 0.47408 0.24705 0.49012 0.24914 0.4855 L 0.25382 0.47408 C 0.25504 0.46667 0.25573 0.45895 0.25712 0.45154 C 0.25834 0.44383 0.2606 0.43673 0.26181 0.42901 C 0.27223 0.36636 0.25747 0.4392 0.2698 0.38117 C 0.2731 0.32747 0.27483 0.32346 0.27136 0.26543 C 0.27101 0.26019 0.26928 0.25587 0.26823 0.25124 C 0.26563 0.24074 0.2632 0.23025 0.26025 0.22006 C 0.25782 0.21173 0.25278 0.20401 0.24914 0.19753 C 0.24167 0.20124 0.23403 0.2034 0.22692 0.20895 C 0.22014 0.2142 0.20157 0.24136 0.19671 0.24846 C 0.18768 0.26204 0.17622 0.28087 0.16823 0.2963 C 0.16164 0.30926 0.15539 0.32253 0.14914 0.3358 C 0.13889 0.35772 0.14688 0.34259 0.13803 0.35833 C 0.13751 0.36142 0.13716 0.3642 0.13646 0.36698 C 0.13282 0.37963 0.12726 0.38148 0.14445 0.3642 C 0.14705 0.35833 0.15018 0.3534 0.15226 0.34722 C 0.15452 0.34105 0.15556 0.33395 0.15712 0.32747 C 0.16077 0.31111 0.16268 0.30185 0.16494 0.28519 C 0.16563 0.28056 0.16615 0.27562 0.16667 0.27099 C 0.16546 0.24043 0.17032 0.23241 0.15869 0.21729 C 0.1573 0.21574 0.15556 0.21543 0.15382 0.21451 C 0.14497 0.21543 0.1356 0.21358 0.12692 0.21729 C 0.12257 0.21945 0.11962 0.22685 0.1158 0.23148 C 0.10157 0.24815 0.10313 0.24259 0.09046 0.26543 C 0.08698 0.27161 0.08351 0.27778 0.08091 0.28519 C 0.07657 0.29753 0.0698 0.32469 0.0698 0.32469 C 0.06876 0.3321 0.06303 0.35154 0.06667 0.34722 C 0.07639 0.3355 0.09323 0.31667 0.09844 0.30216 C 0.10296 0.28889 0.10955 0.27161 0.11268 0.25679 C 0.11476 0.24691 0.1158 0.23611 0.11737 0.22593 C 0.11945 0.17901 0.12257 0.15185 0.11893 0.10741 C 0.11858 0.10309 0.11685 0.09969 0.1158 0.09599 C 0.11459 0.09136 0.11442 0.0858 0.11268 0.08179 C 0.1106 0.07716 0.1073 0.07438 0.10469 0.07068 C 0.09844 0.07346 0.09185 0.075 0.0856 0.07901 C 0.08317 0.08087 0.08143 0.08457 0.07935 0.08766 C 0.07605 0.09198 0.07292 0.09691 0.0698 0.10154 C 0.06823 0.10648 0.06685 0.11142 0.06511 0.11574 C 0.0632 0.12006 0.06042 0.12253 0.05869 0.12716 C 0.05747 0.13056 0.05487 0.14414 0.054 0.14969 C 0.05556 0.15617 0.05504 0.16636 0.05869 0.16945 C 0.06268 0.17253 0.06737 0.16698 0.07136 0.16389 C 0.07344 0.16204 0.07483 0.15833 0.07622 0.15525 C 0.07917 0.14784 0.08264 0.13611 0.08403 0.12716 C 0.08542 0.11883 0.08612 0.11019 0.08733 0.10154 C 0.08907 0.07068 0.0908 0.05432 0.08733 0.01975 C 0.08629 0.0108 0.08403 0.00154 0.08091 -0.00555 C 0.06737 -0.03611 0.06025 -0.05525 0.04289 -0.06759 C 0.0408 -0.06913 0.03855 -0.06944 0.03646 -0.07037 C 0.01876 -0.06481 0.01685 -0.07129 0.00782 -0.0395 C 0.00521 -0.02994 0.00174 -0.02129 8.61111E-6 -0.01111 C -0.00104 -0.00555 -0.00555 0.00988 -0.00329 0.00556 L 8.61111E-6 -3.33333E-6 " pathEditMode="relative" ptsTypes="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194370"/>
          </a:xfrm>
        </p:spPr>
        <p:txBody>
          <a:bodyPr>
            <a:normAutofit fontScale="90000"/>
          </a:bodyPr>
          <a:lstStyle/>
          <a:p>
            <a:pPr algn="l"/>
            <a:br>
              <a:rPr lang="pt-PT" sz="5400" dirty="0"/>
            </a:br>
            <a:r>
              <a:rPr lang="pt-PT" sz="5400" dirty="0"/>
              <a:t>Universidade de Aveiro	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283529"/>
            <a:ext cx="8585580" cy="366253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310"/>
            <a:endParaRPr lang="pt-PT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defTabSz="914310"/>
            <a:r>
              <a:rPr lang="pt-PT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LEIP</a:t>
            </a:r>
            <a:r>
              <a:rPr lang="pt-PT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–</a:t>
            </a:r>
            <a:r>
              <a:rPr lang="pt-PT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LABORATÓRIO DE INVESTIGAÇÃO EM EDUCAÇÃO EM PORTUGUÊS</a:t>
            </a:r>
          </a:p>
          <a:p>
            <a:pPr defTabSz="914310"/>
            <a:r>
              <a:rPr lang="pt-P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do Socorro Pessoa</a:t>
            </a:r>
          </a:p>
          <a:p>
            <a:pPr defTabSz="914310"/>
            <a:r>
              <a:rPr lang="pt-P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sopessoa@gmail.com</a:t>
            </a:r>
            <a:r>
              <a:rPr lang="pt-P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PT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mspessoa@ua.pt</a:t>
            </a:r>
            <a:endParaRPr lang="pt-PT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10"/>
            <a:r>
              <a:rPr lang="pt-PT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Projeto</a:t>
            </a:r>
            <a:r>
              <a:rPr lang="pt-P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Pós-Doutoramento: (já concluído)</a:t>
            </a:r>
          </a:p>
          <a:p>
            <a:pPr defTabSz="914310"/>
            <a:r>
              <a:rPr lang="pt-P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Pluralidade e Diversidade da Língua Portuguesa nas Fronteiras do Brasil: uma Perspetiva Didática</a:t>
            </a:r>
          </a:p>
          <a:p>
            <a:pPr defTabSz="914310"/>
            <a:r>
              <a:rPr lang="pt-PT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Orientadora: </a:t>
            </a:r>
            <a:r>
              <a:rPr lang="pt-P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Profª. Doutora Maria Helena Ançã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45" y="209751"/>
            <a:ext cx="9259653" cy="177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7100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403" y="10"/>
            <a:ext cx="82193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TEMA 2</a:t>
            </a:r>
          </a:p>
          <a:p>
            <a:pPr lvl="0">
              <a:lnSpc>
                <a:spcPct val="150000"/>
              </a:lnSpc>
            </a:pP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Lusofonia e Língua Portuguesa</a:t>
            </a:r>
          </a:p>
          <a:p>
            <a:pPr lvl="0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SUB-TEMA</a:t>
            </a:r>
          </a:p>
          <a:p>
            <a:pPr lvl="0">
              <a:lnSpc>
                <a:spcPct val="150000"/>
              </a:lnSpc>
            </a:pP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2.2. Língua Portuguesa: Língua de Identidade e Criação</a:t>
            </a:r>
          </a:p>
          <a:p>
            <a:pPr lvl="0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TÍTULO</a:t>
            </a:r>
          </a:p>
          <a:p>
            <a:pPr lvl="0">
              <a:lnSpc>
                <a:spcPct val="150000"/>
              </a:lnSpc>
            </a:pP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Praticar Lusofonia entre Nativos e Não-Nativos em Língua Portuguesa</a:t>
            </a:r>
          </a:p>
          <a:p>
            <a:pPr lvl="0">
              <a:lnSpc>
                <a:spcPct val="150000"/>
              </a:lnSpc>
            </a:pPr>
            <a:endParaRPr lang="pt-BR" sz="32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76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6228" y="343949"/>
            <a:ext cx="73403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trabalho investigativo LUSOFONIA é conceituada não apenas por processos de implantação e expansão da Língua Portuguesa, mas também pelas formas de </a:t>
            </a:r>
            <a:r>
              <a:rPr lang="pt-PT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Criação e de Identidade </a:t>
            </a:r>
            <a:r>
              <a:rPr 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marcaram o processo de Colonização Portuguesa na região Norte do Brasil, particularmente na Fronteira do Estado de </a:t>
            </a:r>
            <a:r>
              <a:rPr lang="pt-P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Rondônia</a:t>
            </a:r>
            <a:r>
              <a:rPr lang="pt-P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 Bolívia.</a:t>
            </a:r>
          </a:p>
        </p:txBody>
      </p:sp>
      <p:sp>
        <p:nvSpPr>
          <p:cNvPr id="3" name="AutoShape 4" descr="Resultado de imagem para Imagens de marcas de Lusofonia no Norte do brasi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0" name="Picture 6" descr="Resultado de imagem para Imagens de marcas de Lusofonia no Norte do bras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642532"/>
            <a:ext cx="3647609" cy="21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8300" y="4613946"/>
            <a:ext cx="2886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www.lusofonia.gastronomias.com</a:t>
            </a:r>
          </a:p>
        </p:txBody>
      </p:sp>
      <p:pic>
        <p:nvPicPr>
          <p:cNvPr id="1034" name="Picture 10" descr="http://shopfacil.vteximg.com.br/arquivos/ids/767459/Livro-Os-Sabores-da-Lusofonia-Encontros-de-Culturas-Angola-Brasil-Cabo-Verde-Goa-Guine-Bissau-Macau-Mocambique-PortugalAcores-e-Madeira-Sao-Tome_0.jpg?v=635466545755570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43" y="2441547"/>
            <a:ext cx="3758269" cy="25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700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MH_Others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61" y="763401"/>
            <a:ext cx="2952925" cy="6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7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903168" y="335587"/>
            <a:ext cx="4411407" cy="973123"/>
            <a:chOff x="3718646" y="1770837"/>
            <a:chExt cx="4702591" cy="1197584"/>
          </a:xfrm>
        </p:grpSpPr>
        <p:sp>
          <p:nvSpPr>
            <p:cNvPr id="47" name="MH_Entry_1">
              <a:hlinkClick r:id="" action="ppaction://noaction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3890966" y="1770837"/>
              <a:ext cx="4530271" cy="1197584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0" rIns="0" bIns="0" rtlCol="0" anchor="ctr">
              <a:normAutofit/>
            </a:bodyPr>
            <a:lstStyle/>
            <a:p>
              <a:pPr lvl="0">
                <a:defRPr/>
              </a:pPr>
              <a:r>
                <a:rPr lang="pt-PT" altLang="zh-CN" sz="2000" b="1" spc="150" dirty="0">
                  <a:solidFill>
                    <a:schemeClr val="tx1"/>
                  </a:solidFill>
                  <a:latin typeface="+mn-ea"/>
                </a:rPr>
                <a:t>Diversidade Populacional</a:t>
              </a:r>
              <a:endParaRPr lang="zh-CN" altLang="en-US" sz="2000" b="1" spc="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8" name="MH_Number_1">
              <a:hlinkClick r:id="" action="ppaction://noaction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718646" y="2092775"/>
              <a:ext cx="355301" cy="875646"/>
            </a:xfrm>
            <a:prstGeom prst="round1Rect">
              <a:avLst>
                <a:gd name="adj" fmla="val 43289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0" bIns="0" rtlCol="0" anchor="ctr">
              <a:noAutofit/>
            </a:bodyPr>
            <a:lstStyle/>
            <a:p>
              <a:pPr algn="ctr"/>
              <a:r>
                <a:rPr lang="en-US" altLang="zh-CN" sz="1800" dirty="0">
                  <a:solidFill>
                    <a:srgbClr val="FFFFFF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01</a:t>
              </a:r>
              <a:endParaRPr lang="zh-CN" alt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02740" y="1501632"/>
            <a:ext cx="4511857" cy="813730"/>
            <a:chOff x="3611566" y="2691554"/>
            <a:chExt cx="4809671" cy="1167015"/>
          </a:xfrm>
        </p:grpSpPr>
        <p:sp>
          <p:nvSpPr>
            <p:cNvPr id="50" name="MH_Entry_2">
              <a:hlinkClick r:id="" action="ppaction://noaction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3890966" y="2691554"/>
              <a:ext cx="4530271" cy="724360"/>
            </a:xfrm>
            <a:prstGeom prst="rect">
              <a:avLst/>
            </a:prstGeom>
            <a:noFill/>
            <a:ln w="31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0" rIns="0" bIns="0" rtlCol="0" anchor="ctr">
              <a:noAutofit/>
            </a:bodyPr>
            <a:lstStyle/>
            <a:p>
              <a:pPr lvl="0">
                <a:defRPr/>
              </a:pPr>
              <a:r>
                <a:rPr lang="pt-PT" altLang="zh-CN" sz="2000" b="1" spc="150" dirty="0">
                  <a:solidFill>
                    <a:schemeClr val="tx1"/>
                  </a:solidFill>
                  <a:latin typeface="+mn-ea"/>
                </a:rPr>
                <a:t>Diversidade Cultural</a:t>
              </a:r>
              <a:endParaRPr lang="zh-CN" altLang="en-US" sz="2000" b="1" spc="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1" name="MH_Number_2">
              <a:hlinkClick r:id="" action="ppaction://noaction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3611566" y="2691554"/>
              <a:ext cx="399781" cy="1167015"/>
            </a:xfrm>
            <a:prstGeom prst="round1Rect">
              <a:avLst>
                <a:gd name="adj" fmla="val 50000"/>
              </a:avLst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0" bIns="0" rtlCol="0" anchor="ctr">
              <a:noAutofit/>
            </a:bodyPr>
            <a:lstStyle/>
            <a:p>
              <a:pPr algn="ctr"/>
              <a:r>
                <a:rPr lang="en-US" altLang="zh-CN" sz="1800" dirty="0">
                  <a:solidFill>
                    <a:srgbClr val="FFFFFF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02</a:t>
              </a:r>
              <a:endParaRPr lang="zh-CN" alt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811260" y="2474766"/>
            <a:ext cx="4503288" cy="455771"/>
            <a:chOff x="3620701" y="2971404"/>
            <a:chExt cx="4800536" cy="887165"/>
          </a:xfrm>
        </p:grpSpPr>
        <p:sp>
          <p:nvSpPr>
            <p:cNvPr id="53" name="MH_Entry_2">
              <a:hlinkClick r:id="" action="ppaction://noaction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90966" y="3334245"/>
              <a:ext cx="4530271" cy="524324"/>
            </a:xfrm>
            <a:prstGeom prst="rect">
              <a:avLst/>
            </a:prstGeom>
            <a:noFill/>
            <a:ln w="31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0" rIns="0" bIns="0" rtlCol="0" anchor="ctr">
              <a:normAutofit/>
            </a:bodyPr>
            <a:lstStyle/>
            <a:p>
              <a:pPr lvl="0">
                <a:defRPr/>
              </a:pPr>
              <a:endParaRPr lang="zh-CN" altLang="en-US" sz="1100" spc="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4" name="MH_Number_2">
              <a:hlinkClick r:id="" action="ppaction://noaction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20701" y="2971404"/>
              <a:ext cx="390647" cy="625004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0" bIns="0" rtlCol="0" anchor="ctr">
              <a:noAutofit/>
            </a:bodyPr>
            <a:lstStyle/>
            <a:p>
              <a:pPr algn="ctr"/>
              <a:r>
                <a:rPr lang="en-US" altLang="zh-CN" sz="1800" dirty="0">
                  <a:solidFill>
                    <a:srgbClr val="FFFFFF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03</a:t>
              </a:r>
              <a:endParaRPr lang="zh-CN" alt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506921" y="3061056"/>
            <a:ext cx="5452571" cy="1150216"/>
            <a:chOff x="3456747" y="3204403"/>
            <a:chExt cx="4973159" cy="931584"/>
          </a:xfrm>
        </p:grpSpPr>
        <p:sp>
          <p:nvSpPr>
            <p:cNvPr id="56" name="MH_Entry_2">
              <a:hlinkClick r:id="" action="ppaction://noaction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3818173" y="3204403"/>
              <a:ext cx="4611733" cy="931584"/>
            </a:xfrm>
            <a:prstGeom prst="rect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0" rIns="0" bIns="0" rtlCol="0" anchor="ctr">
              <a:noAutofit/>
            </a:bodyPr>
            <a:lstStyle/>
            <a:p>
              <a:pPr lvl="0">
                <a:defRPr/>
              </a:pPr>
              <a:r>
                <a:rPr lang="pt-PT" altLang="zh-CN" sz="2000" b="1" spc="150" dirty="0">
                  <a:solidFill>
                    <a:schemeClr val="tx1"/>
                  </a:solidFill>
                  <a:latin typeface="+mn-ea"/>
                </a:rPr>
                <a:t>Indígenas, imigrantes, migrantes, bolivianos, brasileiros de diversas regiões do país, </a:t>
              </a:r>
              <a:r>
                <a:rPr lang="pt-PT" altLang="zh-CN" sz="2000" b="1" spc="150" dirty="0" err="1">
                  <a:solidFill>
                    <a:schemeClr val="tx1"/>
                  </a:solidFill>
                  <a:latin typeface="+mn-ea"/>
                </a:rPr>
                <a:t>quilombolas,ribeirinhos</a:t>
              </a:r>
              <a:r>
                <a:rPr lang="pt-PT" altLang="zh-CN" sz="2000" b="1" spc="150" dirty="0">
                  <a:solidFill>
                    <a:schemeClr val="tx1"/>
                  </a:solidFill>
                  <a:latin typeface="+mn-ea"/>
                </a:rPr>
                <a:t>…</a:t>
              </a:r>
              <a:endParaRPr lang="zh-CN" altLang="en-US" sz="2000" b="1" spc="1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57" name="MH_Number_2">
              <a:hlinkClick r:id="" action="ppaction://noaction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56747" y="3334245"/>
              <a:ext cx="307861" cy="801742"/>
            </a:xfrm>
            <a:prstGeom prst="round1Rect">
              <a:avLst>
                <a:gd name="adj" fmla="val 50000"/>
              </a:avLst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0" bIns="0" rtlCol="0" anchor="ctr">
              <a:noAutofit/>
            </a:bodyPr>
            <a:lstStyle/>
            <a:p>
              <a:pPr algn="ctr"/>
              <a:r>
                <a:rPr lang="en-US" altLang="zh-CN" sz="1800" dirty="0">
                  <a:solidFill>
                    <a:srgbClr val="FFFFFF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04</a:t>
              </a:r>
              <a:endParaRPr lang="zh-CN" altLang="en-US" sz="18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470" y="2097249"/>
            <a:ext cx="4244143" cy="96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em curva 2"/>
          <p:cNvSpPr/>
          <p:nvPr/>
        </p:nvSpPr>
        <p:spPr>
          <a:xfrm>
            <a:off x="3078789" y="952947"/>
            <a:ext cx="662731" cy="3048629"/>
          </a:xfrm>
          <a:prstGeom prst="bentArrow">
            <a:avLst>
              <a:gd name="adj1" fmla="val 25000"/>
              <a:gd name="adj2" fmla="val 23069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3212986" y="2688208"/>
            <a:ext cx="587774" cy="484632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pt-PT"/>
          </a:p>
        </p:txBody>
      </p:sp>
      <p:sp>
        <p:nvSpPr>
          <p:cNvPr id="5" name="Seta entalhada para a direita 4"/>
          <p:cNvSpPr/>
          <p:nvPr/>
        </p:nvSpPr>
        <p:spPr>
          <a:xfrm>
            <a:off x="3212986" y="1585546"/>
            <a:ext cx="528506" cy="727913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pt-PT"/>
          </a:p>
        </p:txBody>
      </p:sp>
      <p:sp>
        <p:nvSpPr>
          <p:cNvPr id="6" name="Seta entalhada para a direita 5"/>
          <p:cNvSpPr/>
          <p:nvPr/>
        </p:nvSpPr>
        <p:spPr>
          <a:xfrm>
            <a:off x="3213006" y="3615655"/>
            <a:ext cx="293887" cy="484632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pt-PT"/>
          </a:p>
        </p:txBody>
      </p:sp>
      <p:sp>
        <p:nvSpPr>
          <p:cNvPr id="20" name="MH_Others_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6837" y="402672"/>
            <a:ext cx="2887230" cy="464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zh-CN" sz="37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Prática da Lusofonia entre Nativos e Não-Nativos em Língua Portuguesa</a:t>
            </a:r>
            <a:endParaRPr lang="zh-CN" altLang="en-US" sz="2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282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8075240" cy="523863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A Linguística </a:t>
            </a:r>
            <a:r>
              <a:rPr lang="pt-PT" b="1" dirty="0" err="1">
                <a:solidFill>
                  <a:srgbClr val="FF0000"/>
                </a:solidFill>
              </a:rPr>
              <a:t>Amazônica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92280" y="721454"/>
            <a:ext cx="8976220" cy="467819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 defTabSz="914310"/>
            <a:r>
              <a:rPr lang="pt-PT" sz="1800" dirty="0">
                <a:solidFill>
                  <a:prstClr val="black"/>
                </a:solidFill>
              </a:rPr>
              <a:t>*</a:t>
            </a:r>
            <a:r>
              <a:rPr lang="pt-PT" sz="2000" b="1" dirty="0">
                <a:solidFill>
                  <a:prstClr val="black"/>
                </a:solidFill>
              </a:rPr>
              <a:t>Não se pode falar em monotonia quando se tenta descrever a grande movimentação linguística na </a:t>
            </a:r>
            <a:r>
              <a:rPr lang="pt-PT" sz="2000" b="1" dirty="0" err="1">
                <a:solidFill>
                  <a:prstClr val="black"/>
                </a:solidFill>
              </a:rPr>
              <a:t>Amazônia</a:t>
            </a:r>
            <a:r>
              <a:rPr lang="pt-PT" sz="2000" b="1" dirty="0">
                <a:solidFill>
                  <a:prstClr val="black"/>
                </a:solidFill>
              </a:rPr>
              <a:t>. Conhecida como terra de migrantes e  imigrantes (Pessoa, 2007), como território onde se estabelece a maioria das línguas indígenas, a </a:t>
            </a:r>
            <a:r>
              <a:rPr lang="pt-PT" sz="2000" b="1" dirty="0" err="1">
                <a:solidFill>
                  <a:prstClr val="black"/>
                </a:solidFill>
              </a:rPr>
              <a:t>Amazônia</a:t>
            </a:r>
            <a:r>
              <a:rPr lang="pt-PT" sz="2000" b="1" dirty="0">
                <a:solidFill>
                  <a:prstClr val="black"/>
                </a:solidFill>
              </a:rPr>
              <a:t> </a:t>
            </a:r>
            <a:r>
              <a:rPr lang="pt-PT" sz="2000" b="1" dirty="0">
                <a:solidFill>
                  <a:srgbClr val="FF0000"/>
                </a:solidFill>
              </a:rPr>
              <a:t>tem os rios como maior meio de transporte</a:t>
            </a:r>
            <a:r>
              <a:rPr lang="pt-PT" sz="2000" b="1" dirty="0">
                <a:solidFill>
                  <a:prstClr val="black"/>
                </a:solidFill>
              </a:rPr>
              <a:t>, onde as trocas, dos mais diversos níveis e possibilidades se </a:t>
            </a:r>
            <a:r>
              <a:rPr lang="pt-PT" sz="2000" b="1" dirty="0" err="1">
                <a:solidFill>
                  <a:prstClr val="black"/>
                </a:solidFill>
              </a:rPr>
              <a:t>efetuam</a:t>
            </a:r>
            <a:r>
              <a:rPr lang="pt-PT" sz="2000" b="1" dirty="0">
                <a:solidFill>
                  <a:prstClr val="black"/>
                </a:solidFill>
              </a:rPr>
              <a:t> diariamente.</a:t>
            </a:r>
          </a:p>
          <a:p>
            <a:pPr algn="just" defTabSz="914310"/>
            <a:endParaRPr lang="pt-PT" sz="2000" b="1" dirty="0">
              <a:solidFill>
                <a:prstClr val="black"/>
              </a:solidFill>
            </a:endParaRPr>
          </a:p>
          <a:p>
            <a:pPr algn="just" defTabSz="914310"/>
            <a:r>
              <a:rPr lang="pt-PT" sz="2000" b="1" dirty="0">
                <a:solidFill>
                  <a:prstClr val="black"/>
                </a:solidFill>
              </a:rPr>
              <a:t>*Os rios são, na Fronteira </a:t>
            </a:r>
            <a:r>
              <a:rPr lang="pt-PT" sz="2000" b="1" dirty="0" err="1">
                <a:solidFill>
                  <a:prstClr val="black"/>
                </a:solidFill>
              </a:rPr>
              <a:t>Rondônia</a:t>
            </a:r>
            <a:r>
              <a:rPr lang="pt-PT" sz="2000" b="1" dirty="0">
                <a:solidFill>
                  <a:prstClr val="black"/>
                </a:solidFill>
              </a:rPr>
              <a:t>/Bolívia, marcos físicos decisivos, e, consequentemente, também influenciam as fronteiras linguísticas, pois, acredita-se que, </a:t>
            </a:r>
            <a:r>
              <a:rPr lang="pt-PT" sz="2000" b="1" dirty="0">
                <a:solidFill>
                  <a:srgbClr val="FF0000"/>
                </a:solidFill>
              </a:rPr>
              <a:t>o percurso físico altera o percurso linguístico</a:t>
            </a:r>
            <a:r>
              <a:rPr lang="pt-PT" sz="2000" b="1" dirty="0">
                <a:solidFill>
                  <a:prstClr val="black"/>
                </a:solidFill>
              </a:rPr>
              <a:t> dos falantes das línguas humanas. (Pessoa, 2003).</a:t>
            </a:r>
          </a:p>
          <a:p>
            <a:pPr algn="just" defTabSz="914310"/>
            <a:endParaRPr lang="pt-PT" sz="2000" b="1" dirty="0">
              <a:solidFill>
                <a:prstClr val="black"/>
              </a:solidFill>
            </a:endParaRPr>
          </a:p>
          <a:p>
            <a:pPr algn="just" defTabSz="914310"/>
            <a:r>
              <a:rPr lang="pt-PT" sz="2000" b="1" dirty="0">
                <a:solidFill>
                  <a:prstClr val="black"/>
                </a:solidFill>
              </a:rPr>
              <a:t>* Os rios </a:t>
            </a:r>
            <a:r>
              <a:rPr lang="pt-PT" sz="2000" b="1" dirty="0" err="1">
                <a:solidFill>
                  <a:prstClr val="black"/>
                </a:solidFill>
              </a:rPr>
              <a:t>Amazônicos</a:t>
            </a:r>
            <a:r>
              <a:rPr lang="pt-PT" sz="2000" b="1" dirty="0">
                <a:solidFill>
                  <a:prstClr val="black"/>
                </a:solidFill>
              </a:rPr>
              <a:t> transportam lendas, costumes, tradições, religiosidades, falares diversos e uma infinidade de pormenores </a:t>
            </a:r>
            <a:r>
              <a:rPr lang="pt-PT" sz="2000" b="1" dirty="0" err="1">
                <a:solidFill>
                  <a:prstClr val="black"/>
                </a:solidFill>
              </a:rPr>
              <a:t>sócio-culturais</a:t>
            </a:r>
            <a:r>
              <a:rPr lang="pt-PT" sz="2000" b="1" dirty="0">
                <a:solidFill>
                  <a:prstClr val="black"/>
                </a:solidFill>
              </a:rPr>
              <a:t> que fazem daquela região um berço  onde repousa, em diversos sentidos,  a vida de vários povos.</a:t>
            </a:r>
          </a:p>
          <a:p>
            <a:pPr algn="just" defTabSz="914310"/>
            <a:endParaRPr lang="pt-PT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0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6" y="87474"/>
            <a:ext cx="8450459" cy="36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8183" y="3705878"/>
            <a:ext cx="8828689" cy="138498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defTabSz="914310"/>
            <a:r>
              <a:rPr lang="pt-PT" sz="2800" b="1" dirty="0">
                <a:solidFill>
                  <a:srgbClr val="FF0000"/>
                </a:solidFill>
              </a:rPr>
              <a:t>Nossa investigação concentrou-se na fronteira Guajará-Mirim (Estado de </a:t>
            </a:r>
            <a:r>
              <a:rPr lang="pt-PT" sz="2800" b="1" dirty="0" err="1">
                <a:solidFill>
                  <a:srgbClr val="FF0000"/>
                </a:solidFill>
              </a:rPr>
              <a:t>Rondônia</a:t>
            </a:r>
            <a:r>
              <a:rPr lang="pt-PT" sz="2800" b="1" dirty="0">
                <a:solidFill>
                  <a:srgbClr val="FF0000"/>
                </a:solidFill>
              </a:rPr>
              <a:t>, Brasil)  e </a:t>
            </a:r>
            <a:r>
              <a:rPr lang="pt-PT" sz="2800" b="1" dirty="0" err="1">
                <a:solidFill>
                  <a:srgbClr val="FF0000"/>
                </a:solidFill>
              </a:rPr>
              <a:t>Guayaramerín</a:t>
            </a:r>
            <a:r>
              <a:rPr lang="pt-PT" sz="2800" b="1" dirty="0">
                <a:solidFill>
                  <a:srgbClr val="FF0000"/>
                </a:solidFill>
              </a:rPr>
              <a:t> (Beni, Bolívia)</a:t>
            </a:r>
          </a:p>
        </p:txBody>
      </p:sp>
    </p:spTree>
    <p:extLst>
      <p:ext uri="{BB962C8B-B14F-4D97-AF65-F5344CB8AC3E}">
        <p14:creationId xmlns:p14="http://schemas.microsoft.com/office/powerpoint/2010/main" val="34377713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474"/>
            <a:ext cx="903649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8595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r="67538" b="4339"/>
          <a:stretch/>
        </p:blipFill>
        <p:spPr>
          <a:xfrm>
            <a:off x="-29029" y="217741"/>
            <a:ext cx="1836726" cy="492034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67827" y="109069"/>
            <a:ext cx="8456103" cy="4955195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pt-PT" sz="1800" b="1" dirty="0">
                <a:solidFill>
                  <a:srgbClr val="FF0000"/>
                </a:solidFill>
              </a:rPr>
              <a:t>Dados a serem considerados no exercício de Lusofonia, que, obviamente, tem a LÍNGUA PORTUGUESA como instrumento essencial</a:t>
            </a:r>
          </a:p>
          <a:p>
            <a:pPr marL="342866" indent="-342866">
              <a:buAutoNum type="alphaLcParenR"/>
            </a:pPr>
            <a:r>
              <a:rPr lang="pt-PT" sz="2000" b="1" dirty="0"/>
              <a:t>A variação Linguística da Língua Portuguesa;</a:t>
            </a:r>
          </a:p>
          <a:p>
            <a:pPr marL="342866" indent="-342866">
              <a:buAutoNum type="alphaLcParenR"/>
            </a:pPr>
            <a:r>
              <a:rPr lang="pt-PT" sz="2000" b="1" dirty="0"/>
              <a:t>A variação </a:t>
            </a:r>
            <a:r>
              <a:rPr lang="pt-PT" sz="2000" b="1" dirty="0" err="1"/>
              <a:t>Dialetal</a:t>
            </a:r>
            <a:r>
              <a:rPr lang="pt-PT" sz="2000" b="1" dirty="0"/>
              <a:t> da Língua Portuguesa;</a:t>
            </a:r>
          </a:p>
          <a:p>
            <a:pPr marL="342866" indent="-342866">
              <a:buAutoNum type="alphaLcParenR"/>
            </a:pPr>
            <a:r>
              <a:rPr lang="pt-PT" sz="2000" b="1" dirty="0"/>
              <a:t>As línguas em </a:t>
            </a:r>
            <a:r>
              <a:rPr lang="pt-PT" sz="2000" b="1" dirty="0" err="1"/>
              <a:t>contato</a:t>
            </a:r>
            <a:r>
              <a:rPr lang="pt-PT" sz="2000" b="1" dirty="0"/>
              <a:t>;</a:t>
            </a:r>
          </a:p>
          <a:p>
            <a:pPr marL="342866" indent="-342866">
              <a:buAutoNum type="alphaLcParenR"/>
            </a:pPr>
            <a:r>
              <a:rPr lang="pt-PT" sz="2000" b="1" dirty="0"/>
              <a:t>As atitudes Linguísticas da população local perante sua(s) Língua(s) de uso; </a:t>
            </a:r>
            <a:r>
              <a:rPr lang="pt-PT" sz="2000" b="1" dirty="0">
                <a:solidFill>
                  <a:srgbClr val="FF0000"/>
                </a:solidFill>
              </a:rPr>
              <a:t>CRIARAM A LÍNGUA DE FRONTEIRA.</a:t>
            </a:r>
          </a:p>
          <a:p>
            <a:pPr marL="342866" indent="-342866">
              <a:buAutoNum type="alphaLcParenR"/>
            </a:pPr>
            <a:r>
              <a:rPr lang="pt-PT" sz="2000" b="1" dirty="0"/>
              <a:t>Os contextos físicos de localização das escolas onde se ensina Língua Portuguesa;</a:t>
            </a:r>
          </a:p>
          <a:p>
            <a:pPr marL="342866" indent="-342866">
              <a:buAutoNum type="alphaLcParenR"/>
            </a:pPr>
            <a:r>
              <a:rPr lang="pt-PT" sz="2000" b="1" dirty="0"/>
              <a:t>A precariedade em vários níveis: transporte, localização, acesso aos bens culturais em geral, acesso às informações </a:t>
            </a:r>
            <a:r>
              <a:rPr lang="pt-PT" sz="2000" b="1" dirty="0" err="1"/>
              <a:t>atualizadas</a:t>
            </a:r>
            <a:r>
              <a:rPr lang="pt-PT" sz="2000" b="1" dirty="0"/>
              <a:t>;</a:t>
            </a:r>
          </a:p>
          <a:p>
            <a:pPr marL="342866" indent="-342866">
              <a:buAutoNum type="alphaLcParenR"/>
            </a:pPr>
            <a:r>
              <a:rPr lang="pt-PT" sz="2000" dirty="0"/>
              <a:t>A fronteira Guajará-Mirim (Brasil) e </a:t>
            </a:r>
            <a:r>
              <a:rPr lang="pt-PT" sz="2000" dirty="0" err="1"/>
              <a:t>Guayaramerín</a:t>
            </a:r>
            <a:r>
              <a:rPr lang="pt-PT" sz="2000" dirty="0"/>
              <a:t> (Bolívia) centraliza-se em plena Floresta </a:t>
            </a:r>
            <a:r>
              <a:rPr lang="pt-PT" sz="2000" dirty="0" err="1"/>
              <a:t>Amazônica</a:t>
            </a:r>
            <a:r>
              <a:rPr lang="pt-PT" sz="2000" dirty="0"/>
              <a:t>, onde os Rios Madeira-Mamoré-Guaporé correm transportando pessoas, lendas, mitos e conhecimentos que só os povos </a:t>
            </a:r>
            <a:r>
              <a:rPr lang="pt-PT" sz="2000" dirty="0" err="1"/>
              <a:t>Amazônicos</a:t>
            </a:r>
            <a:r>
              <a:rPr lang="pt-PT" sz="2000" dirty="0"/>
              <a:t> e/ou </a:t>
            </a:r>
            <a:r>
              <a:rPr lang="pt-PT" sz="2000" dirty="0" err="1"/>
              <a:t>Amazônidas</a:t>
            </a:r>
            <a:r>
              <a:rPr lang="pt-PT" sz="2000" dirty="0"/>
              <a:t> são capazes de compreender e internalizar.</a:t>
            </a:r>
          </a:p>
        </p:txBody>
      </p:sp>
    </p:spTree>
    <p:extLst>
      <p:ext uri="{BB962C8B-B14F-4D97-AF65-F5344CB8AC3E}">
        <p14:creationId xmlns:p14="http://schemas.microsoft.com/office/powerpoint/2010/main" val="2468944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OTHERS"/>
  <p:tag name="ID" val="5535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NUMBER"/>
  <p:tag name="ID" val="55352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OTHERS"/>
  <p:tag name="ID" val="5535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ENTRY"/>
  <p:tag name="ID" val="55352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NUMBER"/>
  <p:tag name="ID" val="553528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ENTRY"/>
  <p:tag name="ID" val="553528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NUMBER"/>
  <p:tag name="ID" val="553528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ENTRY"/>
  <p:tag name="ID" val="553528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NUMBER"/>
  <p:tag name="ID" val="553528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610175941"/>
  <p:tag name="MH_LIBRARY" val="CONTENTS"/>
  <p:tag name="MH_TYPE" val="ENTRY"/>
  <p:tag name="ID" val="553528"/>
  <p:tag name="MH_ORDER" val="1"/>
</p:tagLst>
</file>

<file path=ppt/theme/theme1.xml><?xml version="1.0" encoding="utf-8"?>
<a:theme xmlns:a="http://schemas.openxmlformats.org/drawingml/2006/main" name="Office Theme">
  <a:themeElements>
    <a:clrScheme name="自定义 794">
      <a:dk1>
        <a:srgbClr val="5F5F5F"/>
      </a:dk1>
      <a:lt1>
        <a:sysClr val="window" lastClr="FFFFFF"/>
      </a:lt1>
      <a:dk2>
        <a:srgbClr val="080808"/>
      </a:dk2>
      <a:lt2>
        <a:srgbClr val="E7E6E6"/>
      </a:lt2>
      <a:accent1>
        <a:srgbClr val="F18AA3"/>
      </a:accent1>
      <a:accent2>
        <a:srgbClr val="F5A9BB"/>
      </a:accent2>
      <a:accent3>
        <a:srgbClr val="EE89BB"/>
      </a:accent3>
      <a:accent4>
        <a:srgbClr val="F18AA3"/>
      </a:accent4>
      <a:accent5>
        <a:srgbClr val="F5A9BB"/>
      </a:accent5>
      <a:accent6>
        <a:srgbClr val="EE89BB"/>
      </a:accent6>
      <a:hlink>
        <a:srgbClr val="F18AA3"/>
      </a:hlink>
      <a:folHlink>
        <a:srgbClr val="F5A9BB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自定义 794">
      <a:dk1>
        <a:srgbClr val="5F5F5F"/>
      </a:dk1>
      <a:lt1>
        <a:sysClr val="window" lastClr="FFFFFF"/>
      </a:lt1>
      <a:dk2>
        <a:srgbClr val="080808"/>
      </a:dk2>
      <a:lt2>
        <a:srgbClr val="E7E6E6"/>
      </a:lt2>
      <a:accent1>
        <a:srgbClr val="F18AA3"/>
      </a:accent1>
      <a:accent2>
        <a:srgbClr val="F5A9BB"/>
      </a:accent2>
      <a:accent3>
        <a:srgbClr val="EE89BB"/>
      </a:accent3>
      <a:accent4>
        <a:srgbClr val="F18AA3"/>
      </a:accent4>
      <a:accent5>
        <a:srgbClr val="F5A9BB"/>
      </a:accent5>
      <a:accent6>
        <a:srgbClr val="EE89BB"/>
      </a:accent6>
      <a:hlink>
        <a:srgbClr val="F18AA3"/>
      </a:hlink>
      <a:folHlink>
        <a:srgbClr val="F5A9BB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30206</TotalTime>
  <Words>925</Words>
  <Application>Microsoft Office PowerPoint</Application>
  <PresentationFormat>On-screen Show (16:9)</PresentationFormat>
  <Paragraphs>80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Arial</vt:lpstr>
      <vt:lpstr>Calibri</vt:lpstr>
      <vt:lpstr>Helvetica</vt:lpstr>
      <vt:lpstr>Lato Light</vt:lpstr>
      <vt:lpstr>Times New Roman</vt:lpstr>
      <vt:lpstr>Office Theme</vt:lpstr>
      <vt:lpstr>Tema do Office</vt:lpstr>
      <vt:lpstr>1_Tema do Office</vt:lpstr>
      <vt:lpstr>2_Tema do Office</vt:lpstr>
      <vt:lpstr>3_Tema do Office</vt:lpstr>
      <vt:lpstr>9_Office Theme</vt:lpstr>
      <vt:lpstr>4_Tema do Office</vt:lpstr>
      <vt:lpstr>5_Tema do Office</vt:lpstr>
      <vt:lpstr>PowerPoint Presentation</vt:lpstr>
      <vt:lpstr> Universidade de Aveiro </vt:lpstr>
      <vt:lpstr>PowerPoint Presentation</vt:lpstr>
      <vt:lpstr>PowerPoint Presentation</vt:lpstr>
      <vt:lpstr>PowerPoint Presentation</vt:lpstr>
      <vt:lpstr>A Linguística Amazônica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Chrys Chrystello</cp:lastModifiedBy>
  <cp:revision>1887</cp:revision>
  <cp:lastPrinted>2018-01-31T22:32:08Z</cp:lastPrinted>
  <dcterms:created xsi:type="dcterms:W3CDTF">2014-11-26T08:06:19Z</dcterms:created>
  <dcterms:modified xsi:type="dcterms:W3CDTF">2019-03-30T21:52:07Z</dcterms:modified>
</cp:coreProperties>
</file>