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76" r:id="rId2"/>
    <p:sldId id="277" r:id="rId3"/>
    <p:sldId id="278" r:id="rId4"/>
    <p:sldId id="279" r:id="rId5"/>
    <p:sldId id="280" r:id="rId6"/>
    <p:sldId id="281" r:id="rId7"/>
    <p:sldId id="320" r:id="rId8"/>
    <p:sldId id="321" r:id="rId9"/>
    <p:sldId id="322" r:id="rId10"/>
    <p:sldId id="323" r:id="rId11"/>
    <p:sldId id="324" r:id="rId12"/>
    <p:sldId id="325" r:id="rId13"/>
    <p:sldId id="328" r:id="rId14"/>
    <p:sldId id="326" r:id="rId15"/>
    <p:sldId id="32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Folha1!$B$1</c:f>
              <c:strCache>
                <c:ptCount val="1"/>
                <c:pt idx="0">
                  <c:v>Bases de Dados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02D-4731-9CDD-AF823478BBE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02D-4731-9CDD-AF823478BBE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02D-4731-9CDD-AF823478BBE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Folha1!$A$2:$A$4</c:f>
              <c:strCache>
                <c:ptCount val="3"/>
                <c:pt idx="0">
                  <c:v>Scopus</c:v>
                </c:pt>
                <c:pt idx="1">
                  <c:v>Eric</c:v>
                </c:pt>
                <c:pt idx="2">
                  <c:v>Google Scholar</c:v>
                </c:pt>
              </c:strCache>
            </c:strRef>
          </c:cat>
          <c:val>
            <c:numRef>
              <c:f>Folha1!$B$2:$B$4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02D-4731-9CDD-AF823478BB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Data dos artigos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Série 1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Folha1!$A$2:$A$6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Folha1!$B$2:$B$6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6</c:v>
                </c:pt>
                <c:pt idx="4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68F-433D-B72F-DF870F726BB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302605480"/>
        <c:axId val="302605872"/>
      </c:lineChart>
      <c:catAx>
        <c:axId val="302605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302605872"/>
        <c:crosses val="autoZero"/>
        <c:auto val="1"/>
        <c:lblAlgn val="ctr"/>
        <c:lblOffset val="100"/>
        <c:noMultiLvlLbl val="0"/>
      </c:catAx>
      <c:valAx>
        <c:axId val="302605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302605480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Folha1!$B$1</c:f>
              <c:strCache>
                <c:ptCount val="1"/>
                <c:pt idx="0">
                  <c:v>Línguas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71F-4BB5-970B-BF3E9C873D9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71F-4BB5-970B-BF3E9C873D9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71F-4BB5-970B-BF3E9C873D95}"/>
              </c:ext>
            </c:extLst>
          </c:dPt>
          <c:cat>
            <c:strRef>
              <c:f>Folha1!$A$2:$A$4</c:f>
              <c:strCache>
                <c:ptCount val="3"/>
                <c:pt idx="0">
                  <c:v>Inglês</c:v>
                </c:pt>
                <c:pt idx="1">
                  <c:v>Português</c:v>
                </c:pt>
                <c:pt idx="2">
                  <c:v>Alemão</c:v>
                </c:pt>
              </c:strCache>
            </c:strRef>
          </c:cat>
          <c:val>
            <c:numRef>
              <c:f>Folha1!$B$2:$B$4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71F-4BB5-970B-BF3E9C873D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Folha1!$B$1</c:f>
              <c:strCache>
                <c:ptCount val="1"/>
                <c:pt idx="0">
                  <c:v>Especificidades didáticas no ensino da LA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64-49BC-A31B-5395695821E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A64-49BC-A31B-5395695821E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64-49BC-A31B-5395695821E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A64-49BC-A31B-5395695821E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A64-49BC-A31B-5395695821E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A64-49BC-A31B-5395695821E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Folha1!$A$2:$A$7</c:f>
              <c:strCache>
                <c:ptCount val="6"/>
                <c:pt idx="0">
                  <c:v>Pluralismo linguístico e cultural</c:v>
                </c:pt>
                <c:pt idx="1">
                  <c:v>Formação de professores</c:v>
                </c:pt>
                <c:pt idx="2">
                  <c:v>Contextos múltiplos de aprendizagem</c:v>
                </c:pt>
                <c:pt idx="3">
                  <c:v>Parcerias escola-família-comunidade</c:v>
                </c:pt>
                <c:pt idx="4">
                  <c:v>Atitude face à aprendizagem</c:v>
                </c:pt>
                <c:pt idx="5">
                  <c:v>Trabalho colaborativo</c:v>
                </c:pt>
              </c:strCache>
            </c:strRef>
          </c:cat>
          <c:val>
            <c:numRef>
              <c:f>Folha1!$B$2:$B$7</c:f>
              <c:numCache>
                <c:formatCode>General</c:formatCode>
                <c:ptCount val="6"/>
                <c:pt idx="0">
                  <c:v>5</c:v>
                </c:pt>
                <c:pt idx="1">
                  <c:v>5</c:v>
                </c:pt>
                <c:pt idx="2">
                  <c:v>2</c:v>
                </c:pt>
                <c:pt idx="3">
                  <c:v>2</c:v>
                </c:pt>
                <c:pt idx="4">
                  <c:v>4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A64-49BC-A31B-5395695821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162867761791439"/>
          <c:y val="0.10493717869368301"/>
          <c:w val="0.21330604215108953"/>
          <c:h val="0.792883809274299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Folha1!$B$1</c:f>
              <c:strCache>
                <c:ptCount val="1"/>
                <c:pt idx="0">
                  <c:v>Tipo de estudo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B00-45B8-8BBF-49907D56DDF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B00-45B8-8BBF-49907D56DDF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Folha1!$A$2:$A$3</c:f>
              <c:strCache>
                <c:ptCount val="2"/>
                <c:pt idx="0">
                  <c:v>Empírico</c:v>
                </c:pt>
                <c:pt idx="1">
                  <c:v>Não empírico</c:v>
                </c:pt>
              </c:strCache>
            </c:strRef>
          </c:cat>
          <c:val>
            <c:numRef>
              <c:f>Folha1!$B$2:$B$3</c:f>
              <c:numCache>
                <c:formatCode>General</c:formatCode>
                <c:ptCount val="2"/>
                <c:pt idx="0">
                  <c:v>7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B00-45B8-8BBF-49907D56DD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0B2765-D155-4F1E-BE0B-8CF82A837C37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PT"/>
        </a:p>
      </dgm:t>
    </dgm:pt>
    <dgm:pt modelId="{C2D35A24-54C7-4CE2-B14E-E2B8BA652ABC}">
      <dgm:prSet phldrT="[Texto]" custT="1"/>
      <dgm:spPr/>
      <dgm:t>
        <a:bodyPr/>
        <a:lstStyle/>
        <a:p>
          <a:r>
            <a:rPr lang="pt-PT" sz="2000" dirty="0"/>
            <a:t>LM e repertórios linguísticos </a:t>
          </a:r>
        </a:p>
        <a:p>
          <a:r>
            <a:rPr lang="pt-PT" sz="1200" dirty="0"/>
            <a:t>(</a:t>
          </a:r>
          <a:r>
            <a:rPr lang="pt-PT" sz="1200" dirty="0" err="1"/>
            <a:t>Thondhlana</a:t>
          </a:r>
          <a:r>
            <a:rPr lang="pt-PT" sz="1200" dirty="0"/>
            <a:t> &amp; </a:t>
          </a:r>
          <a:r>
            <a:rPr lang="pt-PT" sz="1200" dirty="0" err="1"/>
            <a:t>Madziva</a:t>
          </a:r>
          <a:r>
            <a:rPr lang="pt-PT" sz="1200" dirty="0"/>
            <a:t>, 2017; </a:t>
          </a:r>
          <a:r>
            <a:rPr lang="pt-PT" sz="1200" dirty="0" err="1"/>
            <a:t>Karam</a:t>
          </a:r>
          <a:r>
            <a:rPr lang="pt-PT" sz="1200" dirty="0"/>
            <a:t>, </a:t>
          </a:r>
          <a:r>
            <a:rPr lang="pt-PT" sz="1200" dirty="0" err="1"/>
            <a:t>Kibler</a:t>
          </a:r>
          <a:r>
            <a:rPr lang="pt-PT" sz="1200" dirty="0"/>
            <a:t> &amp; </a:t>
          </a:r>
          <a:r>
            <a:rPr lang="pt-PT" sz="1200" dirty="0" err="1"/>
            <a:t>Yoder</a:t>
          </a:r>
          <a:r>
            <a:rPr lang="pt-PT" sz="1200" dirty="0"/>
            <a:t>, 2017)</a:t>
          </a:r>
        </a:p>
      </dgm:t>
    </dgm:pt>
    <dgm:pt modelId="{CE4BCAD1-E3A0-453E-B8CE-6B33E6E0BCDC}" type="parTrans" cxnId="{2585A033-F599-466B-B461-559F55108606}">
      <dgm:prSet/>
      <dgm:spPr/>
      <dgm:t>
        <a:bodyPr/>
        <a:lstStyle/>
        <a:p>
          <a:endParaRPr lang="pt-PT" sz="1600"/>
        </a:p>
      </dgm:t>
    </dgm:pt>
    <dgm:pt modelId="{3CFD448B-1E35-41C8-8A8A-B6B7B01A6657}" type="sibTrans" cxnId="{2585A033-F599-466B-B461-559F55108606}">
      <dgm:prSet/>
      <dgm:spPr/>
      <dgm:t>
        <a:bodyPr/>
        <a:lstStyle/>
        <a:p>
          <a:endParaRPr lang="pt-PT" sz="1600"/>
        </a:p>
      </dgm:t>
    </dgm:pt>
    <dgm:pt modelId="{AD2FE717-24C9-4927-9715-1AC11A3887F0}">
      <dgm:prSet phldrT="[Texto]" custT="1"/>
      <dgm:spPr/>
      <dgm:t>
        <a:bodyPr/>
        <a:lstStyle/>
        <a:p>
          <a:r>
            <a:rPr lang="pt-PT" sz="2000" dirty="0"/>
            <a:t>Valorização das heranças</a:t>
          </a:r>
        </a:p>
        <a:p>
          <a:r>
            <a:rPr lang="pt-PT" sz="1200" dirty="0"/>
            <a:t>(</a:t>
          </a:r>
          <a:r>
            <a:rPr lang="pt-PT" sz="1200" dirty="0" err="1"/>
            <a:t>Timm</a:t>
          </a:r>
          <a:r>
            <a:rPr lang="pt-PT" sz="1200" dirty="0"/>
            <a:t>, 2016)</a:t>
          </a:r>
        </a:p>
      </dgm:t>
    </dgm:pt>
    <dgm:pt modelId="{2D202E0A-A91F-4A9F-A487-50F933F34BB7}" type="parTrans" cxnId="{826FAEED-1CB2-48F1-BAE0-DC84347EC615}">
      <dgm:prSet/>
      <dgm:spPr/>
      <dgm:t>
        <a:bodyPr/>
        <a:lstStyle/>
        <a:p>
          <a:endParaRPr lang="pt-PT" sz="1600"/>
        </a:p>
      </dgm:t>
    </dgm:pt>
    <dgm:pt modelId="{B17767E9-F3E5-4C6A-8437-9FC340009830}" type="sibTrans" cxnId="{826FAEED-1CB2-48F1-BAE0-DC84347EC615}">
      <dgm:prSet/>
      <dgm:spPr/>
      <dgm:t>
        <a:bodyPr/>
        <a:lstStyle/>
        <a:p>
          <a:endParaRPr lang="pt-PT" sz="1600"/>
        </a:p>
      </dgm:t>
    </dgm:pt>
    <dgm:pt modelId="{3806E523-E60D-4A01-8F0F-39A0824E69B0}">
      <dgm:prSet phldrT="[Texto]" custT="1"/>
      <dgm:spPr/>
      <dgm:t>
        <a:bodyPr/>
        <a:lstStyle/>
        <a:p>
          <a:r>
            <a:rPr lang="pt-PT" sz="2000" i="1" dirty="0" err="1"/>
            <a:t>Translanguaging</a:t>
          </a:r>
          <a:endParaRPr lang="pt-PT" sz="2000" i="1" dirty="0"/>
        </a:p>
        <a:p>
          <a:r>
            <a:rPr lang="pt-PT" sz="1200" dirty="0"/>
            <a:t>(</a:t>
          </a:r>
          <a:r>
            <a:rPr lang="pt-PT" sz="1200" dirty="0" err="1"/>
            <a:t>Kalocsányiová</a:t>
          </a:r>
          <a:r>
            <a:rPr lang="pt-PT" sz="1200" dirty="0"/>
            <a:t>, 2017)</a:t>
          </a:r>
        </a:p>
      </dgm:t>
    </dgm:pt>
    <dgm:pt modelId="{7E940A4B-856F-41A5-B67C-27E2BA7595B4}" type="parTrans" cxnId="{4496DC16-5DA9-49D2-8283-FE2DFD6957CF}">
      <dgm:prSet/>
      <dgm:spPr/>
      <dgm:t>
        <a:bodyPr/>
        <a:lstStyle/>
        <a:p>
          <a:endParaRPr lang="pt-PT" sz="1600"/>
        </a:p>
      </dgm:t>
    </dgm:pt>
    <dgm:pt modelId="{68BDEADF-B0AB-4C08-9A3E-B6CB953FF3BE}" type="sibTrans" cxnId="{4496DC16-5DA9-49D2-8283-FE2DFD6957CF}">
      <dgm:prSet/>
      <dgm:spPr/>
      <dgm:t>
        <a:bodyPr/>
        <a:lstStyle/>
        <a:p>
          <a:endParaRPr lang="pt-PT" sz="1600"/>
        </a:p>
      </dgm:t>
    </dgm:pt>
    <dgm:pt modelId="{69422F73-FC38-4A0C-97FD-87FC41A9BB60}">
      <dgm:prSet phldrT="[Texto]" custT="1"/>
      <dgm:spPr/>
      <dgm:t>
        <a:bodyPr/>
        <a:lstStyle/>
        <a:p>
          <a:r>
            <a:rPr lang="pt-PT" sz="2000" dirty="0"/>
            <a:t>Participação e envolvimento</a:t>
          </a:r>
        </a:p>
      </dgm:t>
    </dgm:pt>
    <dgm:pt modelId="{5037E9D6-C81C-4781-88F5-2C17F3427646}" type="parTrans" cxnId="{2CDD9D23-A3C5-437B-9A30-6E13C9748EF9}">
      <dgm:prSet/>
      <dgm:spPr/>
      <dgm:t>
        <a:bodyPr/>
        <a:lstStyle/>
        <a:p>
          <a:endParaRPr lang="pt-PT" sz="1600"/>
        </a:p>
      </dgm:t>
    </dgm:pt>
    <dgm:pt modelId="{CF85E4F8-1390-4693-996F-85F2E6D3C19C}" type="sibTrans" cxnId="{2CDD9D23-A3C5-437B-9A30-6E13C9748EF9}">
      <dgm:prSet/>
      <dgm:spPr/>
      <dgm:t>
        <a:bodyPr/>
        <a:lstStyle/>
        <a:p>
          <a:endParaRPr lang="pt-PT" sz="1600"/>
        </a:p>
      </dgm:t>
    </dgm:pt>
    <dgm:pt modelId="{5882F53F-DC87-42DC-B40B-22783ADF05E0}">
      <dgm:prSet phldrT="[Texto]" custT="1"/>
      <dgm:spPr/>
      <dgm:t>
        <a:bodyPr/>
        <a:lstStyle/>
        <a:p>
          <a:r>
            <a:rPr lang="pt-PT" sz="2000" dirty="0"/>
            <a:t>Potencia a aprendizagem da LA</a:t>
          </a:r>
        </a:p>
        <a:p>
          <a:r>
            <a:rPr lang="pt-PT" sz="1200" dirty="0"/>
            <a:t>(</a:t>
          </a:r>
          <a:r>
            <a:rPr lang="pt-PT" sz="1200" dirty="0" err="1"/>
            <a:t>Kalocsányiová</a:t>
          </a:r>
          <a:r>
            <a:rPr lang="pt-PT" sz="1200" dirty="0"/>
            <a:t>, 2017)</a:t>
          </a:r>
        </a:p>
      </dgm:t>
    </dgm:pt>
    <dgm:pt modelId="{B33440C8-87BB-4DD4-83B8-8650D2ABE5BB}" type="parTrans" cxnId="{C4FCE8A4-823C-4F75-A951-D3E78947940C}">
      <dgm:prSet/>
      <dgm:spPr/>
      <dgm:t>
        <a:bodyPr/>
        <a:lstStyle/>
        <a:p>
          <a:endParaRPr lang="pt-PT" sz="1600"/>
        </a:p>
      </dgm:t>
    </dgm:pt>
    <dgm:pt modelId="{19A51910-906A-46C7-A5C8-10F681FD9141}" type="sibTrans" cxnId="{C4FCE8A4-823C-4F75-A951-D3E78947940C}">
      <dgm:prSet/>
      <dgm:spPr/>
      <dgm:t>
        <a:bodyPr/>
        <a:lstStyle/>
        <a:p>
          <a:endParaRPr lang="pt-PT" sz="1600"/>
        </a:p>
      </dgm:t>
    </dgm:pt>
    <dgm:pt modelId="{B0F021DA-2FBE-4FD5-AB65-472E5D86D812}" type="pres">
      <dgm:prSet presAssocID="{CB0B2765-D155-4F1E-BE0B-8CF82A837C37}" presName="diagram" presStyleCnt="0">
        <dgm:presLayoutVars>
          <dgm:dir/>
          <dgm:resizeHandles val="exact"/>
        </dgm:presLayoutVars>
      </dgm:prSet>
      <dgm:spPr/>
    </dgm:pt>
    <dgm:pt modelId="{BF227DCE-2250-49D0-B71F-578C3D65147C}" type="pres">
      <dgm:prSet presAssocID="{C2D35A24-54C7-4CE2-B14E-E2B8BA652ABC}" presName="node" presStyleLbl="node1" presStyleIdx="0" presStyleCnt="5">
        <dgm:presLayoutVars>
          <dgm:bulletEnabled val="1"/>
        </dgm:presLayoutVars>
      </dgm:prSet>
      <dgm:spPr/>
    </dgm:pt>
    <dgm:pt modelId="{1152CDC9-20B5-4DEA-B153-6CC47852BEE1}" type="pres">
      <dgm:prSet presAssocID="{3CFD448B-1E35-41C8-8A8A-B6B7B01A6657}" presName="sibTrans" presStyleCnt="0"/>
      <dgm:spPr/>
    </dgm:pt>
    <dgm:pt modelId="{47A95C7B-7671-4361-BE0A-4FDA3C056E8B}" type="pres">
      <dgm:prSet presAssocID="{AD2FE717-24C9-4927-9715-1AC11A3887F0}" presName="node" presStyleLbl="node1" presStyleIdx="1" presStyleCnt="5">
        <dgm:presLayoutVars>
          <dgm:bulletEnabled val="1"/>
        </dgm:presLayoutVars>
      </dgm:prSet>
      <dgm:spPr/>
    </dgm:pt>
    <dgm:pt modelId="{B0DDAC22-E3E6-4B93-AF92-7626D34BF83B}" type="pres">
      <dgm:prSet presAssocID="{B17767E9-F3E5-4C6A-8437-9FC340009830}" presName="sibTrans" presStyleCnt="0"/>
      <dgm:spPr/>
    </dgm:pt>
    <dgm:pt modelId="{32CB3EAC-7A2D-47FF-9C0E-B325FA40C688}" type="pres">
      <dgm:prSet presAssocID="{3806E523-E60D-4A01-8F0F-39A0824E69B0}" presName="node" presStyleLbl="node1" presStyleIdx="2" presStyleCnt="5">
        <dgm:presLayoutVars>
          <dgm:bulletEnabled val="1"/>
        </dgm:presLayoutVars>
      </dgm:prSet>
      <dgm:spPr/>
    </dgm:pt>
    <dgm:pt modelId="{D83534ED-17C9-4773-B4BF-E7CAEBE7E8C6}" type="pres">
      <dgm:prSet presAssocID="{68BDEADF-B0AB-4C08-9A3E-B6CB953FF3BE}" presName="sibTrans" presStyleCnt="0"/>
      <dgm:spPr/>
    </dgm:pt>
    <dgm:pt modelId="{6BB4F068-4D7E-4396-A9EE-4840B9087352}" type="pres">
      <dgm:prSet presAssocID="{69422F73-FC38-4A0C-97FD-87FC41A9BB60}" presName="node" presStyleLbl="node1" presStyleIdx="3" presStyleCnt="5">
        <dgm:presLayoutVars>
          <dgm:bulletEnabled val="1"/>
        </dgm:presLayoutVars>
      </dgm:prSet>
      <dgm:spPr/>
    </dgm:pt>
    <dgm:pt modelId="{D1C45506-17F2-491A-806F-5B8B6F10545A}" type="pres">
      <dgm:prSet presAssocID="{CF85E4F8-1390-4693-996F-85F2E6D3C19C}" presName="sibTrans" presStyleCnt="0"/>
      <dgm:spPr/>
    </dgm:pt>
    <dgm:pt modelId="{9EBCFEB5-33DF-40B4-B7AE-2B9288363B1B}" type="pres">
      <dgm:prSet presAssocID="{5882F53F-DC87-42DC-B40B-22783ADF05E0}" presName="node" presStyleLbl="node1" presStyleIdx="4" presStyleCnt="5">
        <dgm:presLayoutVars>
          <dgm:bulletEnabled val="1"/>
        </dgm:presLayoutVars>
      </dgm:prSet>
      <dgm:spPr/>
    </dgm:pt>
  </dgm:ptLst>
  <dgm:cxnLst>
    <dgm:cxn modelId="{63CC3D15-291F-4C48-808F-EA15A2D284C1}" type="presOf" srcId="{5882F53F-DC87-42DC-B40B-22783ADF05E0}" destId="{9EBCFEB5-33DF-40B4-B7AE-2B9288363B1B}" srcOrd="0" destOrd="0" presId="urn:microsoft.com/office/officeart/2005/8/layout/default"/>
    <dgm:cxn modelId="{1DEB2916-6E58-479E-AB41-C29982D31BF3}" type="presOf" srcId="{CB0B2765-D155-4F1E-BE0B-8CF82A837C37}" destId="{B0F021DA-2FBE-4FD5-AB65-472E5D86D812}" srcOrd="0" destOrd="0" presId="urn:microsoft.com/office/officeart/2005/8/layout/default"/>
    <dgm:cxn modelId="{4496DC16-5DA9-49D2-8283-FE2DFD6957CF}" srcId="{CB0B2765-D155-4F1E-BE0B-8CF82A837C37}" destId="{3806E523-E60D-4A01-8F0F-39A0824E69B0}" srcOrd="2" destOrd="0" parTransId="{7E940A4B-856F-41A5-B67C-27E2BA7595B4}" sibTransId="{68BDEADF-B0AB-4C08-9A3E-B6CB953FF3BE}"/>
    <dgm:cxn modelId="{2CDD9D23-A3C5-437B-9A30-6E13C9748EF9}" srcId="{CB0B2765-D155-4F1E-BE0B-8CF82A837C37}" destId="{69422F73-FC38-4A0C-97FD-87FC41A9BB60}" srcOrd="3" destOrd="0" parTransId="{5037E9D6-C81C-4781-88F5-2C17F3427646}" sibTransId="{CF85E4F8-1390-4693-996F-85F2E6D3C19C}"/>
    <dgm:cxn modelId="{2585A033-F599-466B-B461-559F55108606}" srcId="{CB0B2765-D155-4F1E-BE0B-8CF82A837C37}" destId="{C2D35A24-54C7-4CE2-B14E-E2B8BA652ABC}" srcOrd="0" destOrd="0" parTransId="{CE4BCAD1-E3A0-453E-B8CE-6B33E6E0BCDC}" sibTransId="{3CFD448B-1E35-41C8-8A8A-B6B7B01A6657}"/>
    <dgm:cxn modelId="{704FDA63-45D9-492D-9BFC-5BB6D9056828}" type="presOf" srcId="{3806E523-E60D-4A01-8F0F-39A0824E69B0}" destId="{32CB3EAC-7A2D-47FF-9C0E-B325FA40C688}" srcOrd="0" destOrd="0" presId="urn:microsoft.com/office/officeart/2005/8/layout/default"/>
    <dgm:cxn modelId="{2FFB399F-87DD-426F-A299-224769D86A1A}" type="presOf" srcId="{C2D35A24-54C7-4CE2-B14E-E2B8BA652ABC}" destId="{BF227DCE-2250-49D0-B71F-578C3D65147C}" srcOrd="0" destOrd="0" presId="urn:microsoft.com/office/officeart/2005/8/layout/default"/>
    <dgm:cxn modelId="{089665A1-CD63-4585-A330-5B6A6DD2F886}" type="presOf" srcId="{69422F73-FC38-4A0C-97FD-87FC41A9BB60}" destId="{6BB4F068-4D7E-4396-A9EE-4840B9087352}" srcOrd="0" destOrd="0" presId="urn:microsoft.com/office/officeart/2005/8/layout/default"/>
    <dgm:cxn modelId="{C4FCE8A4-823C-4F75-A951-D3E78947940C}" srcId="{CB0B2765-D155-4F1E-BE0B-8CF82A837C37}" destId="{5882F53F-DC87-42DC-B40B-22783ADF05E0}" srcOrd="4" destOrd="0" parTransId="{B33440C8-87BB-4DD4-83B8-8650D2ABE5BB}" sibTransId="{19A51910-906A-46C7-A5C8-10F681FD9141}"/>
    <dgm:cxn modelId="{AD1347A6-1FCF-4825-86D5-0A780ED8CBE5}" type="presOf" srcId="{AD2FE717-24C9-4927-9715-1AC11A3887F0}" destId="{47A95C7B-7671-4361-BE0A-4FDA3C056E8B}" srcOrd="0" destOrd="0" presId="urn:microsoft.com/office/officeart/2005/8/layout/default"/>
    <dgm:cxn modelId="{826FAEED-1CB2-48F1-BAE0-DC84347EC615}" srcId="{CB0B2765-D155-4F1E-BE0B-8CF82A837C37}" destId="{AD2FE717-24C9-4927-9715-1AC11A3887F0}" srcOrd="1" destOrd="0" parTransId="{2D202E0A-A91F-4A9F-A487-50F933F34BB7}" sibTransId="{B17767E9-F3E5-4C6A-8437-9FC340009830}"/>
    <dgm:cxn modelId="{140F6CE1-BD3D-4234-AD72-04079B4E53F9}" type="presParOf" srcId="{B0F021DA-2FBE-4FD5-AB65-472E5D86D812}" destId="{BF227DCE-2250-49D0-B71F-578C3D65147C}" srcOrd="0" destOrd="0" presId="urn:microsoft.com/office/officeart/2005/8/layout/default"/>
    <dgm:cxn modelId="{ECD9BF7C-076A-4213-8B97-FE2CB1CDAD27}" type="presParOf" srcId="{B0F021DA-2FBE-4FD5-AB65-472E5D86D812}" destId="{1152CDC9-20B5-4DEA-B153-6CC47852BEE1}" srcOrd="1" destOrd="0" presId="urn:microsoft.com/office/officeart/2005/8/layout/default"/>
    <dgm:cxn modelId="{36B94B45-B074-4A41-930B-13A133E6FED9}" type="presParOf" srcId="{B0F021DA-2FBE-4FD5-AB65-472E5D86D812}" destId="{47A95C7B-7671-4361-BE0A-4FDA3C056E8B}" srcOrd="2" destOrd="0" presId="urn:microsoft.com/office/officeart/2005/8/layout/default"/>
    <dgm:cxn modelId="{EE595F0E-0F3C-43B0-A091-8E284166D318}" type="presParOf" srcId="{B0F021DA-2FBE-4FD5-AB65-472E5D86D812}" destId="{B0DDAC22-E3E6-4B93-AF92-7626D34BF83B}" srcOrd="3" destOrd="0" presId="urn:microsoft.com/office/officeart/2005/8/layout/default"/>
    <dgm:cxn modelId="{BA93CF82-B9A2-477F-A984-1229053A967F}" type="presParOf" srcId="{B0F021DA-2FBE-4FD5-AB65-472E5D86D812}" destId="{32CB3EAC-7A2D-47FF-9C0E-B325FA40C688}" srcOrd="4" destOrd="0" presId="urn:microsoft.com/office/officeart/2005/8/layout/default"/>
    <dgm:cxn modelId="{7A40B922-BBD7-4645-AC70-A90929F3FB38}" type="presParOf" srcId="{B0F021DA-2FBE-4FD5-AB65-472E5D86D812}" destId="{D83534ED-17C9-4773-B4BF-E7CAEBE7E8C6}" srcOrd="5" destOrd="0" presId="urn:microsoft.com/office/officeart/2005/8/layout/default"/>
    <dgm:cxn modelId="{6D36FD15-17BB-4A12-A706-527C6F2628A0}" type="presParOf" srcId="{B0F021DA-2FBE-4FD5-AB65-472E5D86D812}" destId="{6BB4F068-4D7E-4396-A9EE-4840B9087352}" srcOrd="6" destOrd="0" presId="urn:microsoft.com/office/officeart/2005/8/layout/default"/>
    <dgm:cxn modelId="{17F8B211-DD89-4CB5-9EA2-C10F61FE09B9}" type="presParOf" srcId="{B0F021DA-2FBE-4FD5-AB65-472E5D86D812}" destId="{D1C45506-17F2-491A-806F-5B8B6F10545A}" srcOrd="7" destOrd="0" presId="urn:microsoft.com/office/officeart/2005/8/layout/default"/>
    <dgm:cxn modelId="{4F6EFB73-AB4A-4ABA-95B7-B6C964A5A0B2}" type="presParOf" srcId="{B0F021DA-2FBE-4FD5-AB65-472E5D86D812}" destId="{9EBCFEB5-33DF-40B4-B7AE-2B9288363B1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EB7D1E-E73B-4DF1-8380-3990184B440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8D7B222-6320-4A61-B044-CDE66CFC16E1}">
      <dgm:prSet phldrT="[Texto]" custT="1"/>
      <dgm:spPr/>
      <dgm:t>
        <a:bodyPr/>
        <a:lstStyle/>
        <a:p>
          <a:r>
            <a:rPr lang="pt-PT" sz="2000" dirty="0"/>
            <a:t>Diferentes contextos de aprendizagem (informais e não formais)</a:t>
          </a:r>
        </a:p>
      </dgm:t>
    </dgm:pt>
    <dgm:pt modelId="{00BF9625-DE8C-4F18-AEAC-8D8383AA6F17}" type="parTrans" cxnId="{242EC679-D6AB-4AD3-BB1C-5000CB3468B9}">
      <dgm:prSet/>
      <dgm:spPr/>
      <dgm:t>
        <a:bodyPr/>
        <a:lstStyle/>
        <a:p>
          <a:endParaRPr lang="pt-PT"/>
        </a:p>
      </dgm:t>
    </dgm:pt>
    <dgm:pt modelId="{5425C44E-F290-4021-80B3-26D2DDAF7D0D}" type="sibTrans" cxnId="{242EC679-D6AB-4AD3-BB1C-5000CB3468B9}">
      <dgm:prSet/>
      <dgm:spPr/>
      <dgm:t>
        <a:bodyPr/>
        <a:lstStyle/>
        <a:p>
          <a:endParaRPr lang="pt-PT"/>
        </a:p>
      </dgm:t>
    </dgm:pt>
    <dgm:pt modelId="{2FB8F8B8-51D0-4309-80C4-289DF2D59418}">
      <dgm:prSet phldrT="[Texto]" custT="1"/>
      <dgm:spPr/>
      <dgm:t>
        <a:bodyPr/>
        <a:lstStyle/>
        <a:p>
          <a:r>
            <a:rPr lang="pt-PT" sz="2000" dirty="0"/>
            <a:t>Abordagem holística</a:t>
          </a:r>
        </a:p>
        <a:p>
          <a:r>
            <a:rPr lang="pt-PT" sz="1200" dirty="0"/>
            <a:t>(</a:t>
          </a:r>
          <a:r>
            <a:rPr lang="pt-PT" sz="1200" dirty="0" err="1"/>
            <a:t>Pastoor</a:t>
          </a:r>
          <a:r>
            <a:rPr lang="pt-PT" sz="1200" dirty="0"/>
            <a:t>, 2017)</a:t>
          </a:r>
        </a:p>
      </dgm:t>
    </dgm:pt>
    <dgm:pt modelId="{59B98DAB-6236-498B-9F2F-FB1F0A93E6ED}" type="parTrans" cxnId="{6E36F14C-A8CC-4766-840E-C1794C639F77}">
      <dgm:prSet/>
      <dgm:spPr/>
      <dgm:t>
        <a:bodyPr/>
        <a:lstStyle/>
        <a:p>
          <a:endParaRPr lang="pt-PT"/>
        </a:p>
      </dgm:t>
    </dgm:pt>
    <dgm:pt modelId="{376A0C72-62FF-4693-A3E0-BABDCAE323DB}" type="sibTrans" cxnId="{6E36F14C-A8CC-4766-840E-C1794C639F77}">
      <dgm:prSet/>
      <dgm:spPr/>
      <dgm:t>
        <a:bodyPr/>
        <a:lstStyle/>
        <a:p>
          <a:endParaRPr lang="pt-PT"/>
        </a:p>
      </dgm:t>
    </dgm:pt>
    <dgm:pt modelId="{4D27FA72-69D7-4C43-A8CD-F296EBD6D1F2}">
      <dgm:prSet phldrT="[Texto]" custT="1"/>
      <dgm:spPr/>
      <dgm:t>
        <a:bodyPr/>
        <a:lstStyle/>
        <a:p>
          <a:r>
            <a:rPr lang="pt-PT" sz="2000" dirty="0"/>
            <a:t>Maior o desejo de aprender a LA</a:t>
          </a:r>
        </a:p>
        <a:p>
          <a:r>
            <a:rPr lang="pt-PT" sz="1200" dirty="0"/>
            <a:t>(</a:t>
          </a:r>
          <a:r>
            <a:rPr lang="pt-PT" sz="1200" dirty="0" err="1"/>
            <a:t>Mogli</a:t>
          </a:r>
          <a:r>
            <a:rPr lang="pt-PT" sz="1200" dirty="0"/>
            <a:t> &amp; </a:t>
          </a:r>
          <a:r>
            <a:rPr lang="pt-PT" sz="1200" dirty="0" err="1"/>
            <a:t>Papadopoulou</a:t>
          </a:r>
          <a:r>
            <a:rPr lang="pt-PT" sz="1200" dirty="0"/>
            <a:t>, 2018) </a:t>
          </a:r>
        </a:p>
      </dgm:t>
    </dgm:pt>
    <dgm:pt modelId="{EC1E96C5-3152-4AD0-BE96-B9B17D417A13}" type="parTrans" cxnId="{AC2032F4-7463-4003-9744-6DEC9F1BA0EA}">
      <dgm:prSet/>
      <dgm:spPr/>
      <dgm:t>
        <a:bodyPr/>
        <a:lstStyle/>
        <a:p>
          <a:endParaRPr lang="pt-PT"/>
        </a:p>
      </dgm:t>
    </dgm:pt>
    <dgm:pt modelId="{48EEDB4C-9DDD-4720-A9B2-EDF7BD69678D}" type="sibTrans" cxnId="{AC2032F4-7463-4003-9744-6DEC9F1BA0EA}">
      <dgm:prSet/>
      <dgm:spPr/>
      <dgm:t>
        <a:bodyPr/>
        <a:lstStyle/>
        <a:p>
          <a:endParaRPr lang="pt-PT"/>
        </a:p>
      </dgm:t>
    </dgm:pt>
    <dgm:pt modelId="{FCE5B005-0FF0-4B51-9666-6902F74FB729}" type="pres">
      <dgm:prSet presAssocID="{8EEB7D1E-E73B-4DF1-8380-3990184B4405}" presName="Name0" presStyleCnt="0">
        <dgm:presLayoutVars>
          <dgm:dir/>
          <dgm:resizeHandles val="exact"/>
        </dgm:presLayoutVars>
      </dgm:prSet>
      <dgm:spPr/>
    </dgm:pt>
    <dgm:pt modelId="{4ED763E2-3A41-4521-AF3A-F5C620B44834}" type="pres">
      <dgm:prSet presAssocID="{38D7B222-6320-4A61-B044-CDE66CFC16E1}" presName="node" presStyleLbl="node1" presStyleIdx="0" presStyleCnt="3">
        <dgm:presLayoutVars>
          <dgm:bulletEnabled val="1"/>
        </dgm:presLayoutVars>
      </dgm:prSet>
      <dgm:spPr/>
    </dgm:pt>
    <dgm:pt modelId="{116381FE-3F78-43A9-B1C3-C3A037C019E6}" type="pres">
      <dgm:prSet presAssocID="{5425C44E-F290-4021-80B3-26D2DDAF7D0D}" presName="sibTrans" presStyleLbl="sibTrans2D1" presStyleIdx="0" presStyleCnt="2"/>
      <dgm:spPr/>
    </dgm:pt>
    <dgm:pt modelId="{D97A07F7-C5E9-4458-A6BE-FF08AC8108EC}" type="pres">
      <dgm:prSet presAssocID="{5425C44E-F290-4021-80B3-26D2DDAF7D0D}" presName="connectorText" presStyleLbl="sibTrans2D1" presStyleIdx="0" presStyleCnt="2"/>
      <dgm:spPr/>
    </dgm:pt>
    <dgm:pt modelId="{00D3A631-EF91-440F-BB3A-FE31B3CC52F2}" type="pres">
      <dgm:prSet presAssocID="{2FB8F8B8-51D0-4309-80C4-289DF2D59418}" presName="node" presStyleLbl="node1" presStyleIdx="1" presStyleCnt="3">
        <dgm:presLayoutVars>
          <dgm:bulletEnabled val="1"/>
        </dgm:presLayoutVars>
      </dgm:prSet>
      <dgm:spPr/>
    </dgm:pt>
    <dgm:pt modelId="{FF1F380F-D41F-4921-A78D-CE5C31A8888E}" type="pres">
      <dgm:prSet presAssocID="{376A0C72-62FF-4693-A3E0-BABDCAE323DB}" presName="sibTrans" presStyleLbl="sibTrans2D1" presStyleIdx="1" presStyleCnt="2"/>
      <dgm:spPr/>
    </dgm:pt>
    <dgm:pt modelId="{0782E277-6A90-45F4-A0F3-9FA8F8FDBBB5}" type="pres">
      <dgm:prSet presAssocID="{376A0C72-62FF-4693-A3E0-BABDCAE323DB}" presName="connectorText" presStyleLbl="sibTrans2D1" presStyleIdx="1" presStyleCnt="2"/>
      <dgm:spPr/>
    </dgm:pt>
    <dgm:pt modelId="{C04C4A2F-248E-4D41-87EA-14594142C223}" type="pres">
      <dgm:prSet presAssocID="{4D27FA72-69D7-4C43-A8CD-F296EBD6D1F2}" presName="node" presStyleLbl="node1" presStyleIdx="2" presStyleCnt="3">
        <dgm:presLayoutVars>
          <dgm:bulletEnabled val="1"/>
        </dgm:presLayoutVars>
      </dgm:prSet>
      <dgm:spPr/>
    </dgm:pt>
  </dgm:ptLst>
  <dgm:cxnLst>
    <dgm:cxn modelId="{33691715-0039-4347-A731-CDFC948FCD14}" type="presOf" srcId="{38D7B222-6320-4A61-B044-CDE66CFC16E1}" destId="{4ED763E2-3A41-4521-AF3A-F5C620B44834}" srcOrd="0" destOrd="0" presId="urn:microsoft.com/office/officeart/2005/8/layout/process1"/>
    <dgm:cxn modelId="{733DF819-52A5-4ED3-AE11-B002409FF097}" type="presOf" srcId="{5425C44E-F290-4021-80B3-26D2DDAF7D0D}" destId="{116381FE-3F78-43A9-B1C3-C3A037C019E6}" srcOrd="0" destOrd="0" presId="urn:microsoft.com/office/officeart/2005/8/layout/process1"/>
    <dgm:cxn modelId="{C8FE7A33-36A2-42FF-B481-5597E4605961}" type="presOf" srcId="{376A0C72-62FF-4693-A3E0-BABDCAE323DB}" destId="{FF1F380F-D41F-4921-A78D-CE5C31A8888E}" srcOrd="0" destOrd="0" presId="urn:microsoft.com/office/officeart/2005/8/layout/process1"/>
    <dgm:cxn modelId="{BA323B3B-B091-49F2-94DA-9DD54EC245ED}" type="presOf" srcId="{4D27FA72-69D7-4C43-A8CD-F296EBD6D1F2}" destId="{C04C4A2F-248E-4D41-87EA-14594142C223}" srcOrd="0" destOrd="0" presId="urn:microsoft.com/office/officeart/2005/8/layout/process1"/>
    <dgm:cxn modelId="{ECA26B5E-EDA7-4B25-8847-FAEA1BF148C4}" type="presOf" srcId="{376A0C72-62FF-4693-A3E0-BABDCAE323DB}" destId="{0782E277-6A90-45F4-A0F3-9FA8F8FDBBB5}" srcOrd="1" destOrd="0" presId="urn:microsoft.com/office/officeart/2005/8/layout/process1"/>
    <dgm:cxn modelId="{6E36F14C-A8CC-4766-840E-C1794C639F77}" srcId="{8EEB7D1E-E73B-4DF1-8380-3990184B4405}" destId="{2FB8F8B8-51D0-4309-80C4-289DF2D59418}" srcOrd="1" destOrd="0" parTransId="{59B98DAB-6236-498B-9F2F-FB1F0A93E6ED}" sibTransId="{376A0C72-62FF-4693-A3E0-BABDCAE323DB}"/>
    <dgm:cxn modelId="{6C8A6158-C1A0-46C7-A8F5-886FF8CDC1CE}" type="presOf" srcId="{5425C44E-F290-4021-80B3-26D2DDAF7D0D}" destId="{D97A07F7-C5E9-4458-A6BE-FF08AC8108EC}" srcOrd="1" destOrd="0" presId="urn:microsoft.com/office/officeart/2005/8/layout/process1"/>
    <dgm:cxn modelId="{242EC679-D6AB-4AD3-BB1C-5000CB3468B9}" srcId="{8EEB7D1E-E73B-4DF1-8380-3990184B4405}" destId="{38D7B222-6320-4A61-B044-CDE66CFC16E1}" srcOrd="0" destOrd="0" parTransId="{00BF9625-DE8C-4F18-AEAC-8D8383AA6F17}" sibTransId="{5425C44E-F290-4021-80B3-26D2DDAF7D0D}"/>
    <dgm:cxn modelId="{56A507EA-9A9B-4D34-A55C-F76D02334B96}" type="presOf" srcId="{2FB8F8B8-51D0-4309-80C4-289DF2D59418}" destId="{00D3A631-EF91-440F-BB3A-FE31B3CC52F2}" srcOrd="0" destOrd="0" presId="urn:microsoft.com/office/officeart/2005/8/layout/process1"/>
    <dgm:cxn modelId="{E14F2CF0-7A5A-43B9-B90D-B181FEABB31B}" type="presOf" srcId="{8EEB7D1E-E73B-4DF1-8380-3990184B4405}" destId="{FCE5B005-0FF0-4B51-9666-6902F74FB729}" srcOrd="0" destOrd="0" presId="urn:microsoft.com/office/officeart/2005/8/layout/process1"/>
    <dgm:cxn modelId="{AC2032F4-7463-4003-9744-6DEC9F1BA0EA}" srcId="{8EEB7D1E-E73B-4DF1-8380-3990184B4405}" destId="{4D27FA72-69D7-4C43-A8CD-F296EBD6D1F2}" srcOrd="2" destOrd="0" parTransId="{EC1E96C5-3152-4AD0-BE96-B9B17D417A13}" sibTransId="{48EEDB4C-9DDD-4720-A9B2-EDF7BD69678D}"/>
    <dgm:cxn modelId="{0241089E-CBEB-46D1-B47A-A945CCC7A832}" type="presParOf" srcId="{FCE5B005-0FF0-4B51-9666-6902F74FB729}" destId="{4ED763E2-3A41-4521-AF3A-F5C620B44834}" srcOrd="0" destOrd="0" presId="urn:microsoft.com/office/officeart/2005/8/layout/process1"/>
    <dgm:cxn modelId="{5292A96C-5D58-4EC4-A238-2FD812ABFE7F}" type="presParOf" srcId="{FCE5B005-0FF0-4B51-9666-6902F74FB729}" destId="{116381FE-3F78-43A9-B1C3-C3A037C019E6}" srcOrd="1" destOrd="0" presId="urn:microsoft.com/office/officeart/2005/8/layout/process1"/>
    <dgm:cxn modelId="{6499349D-9C21-4AF7-8B1A-1FAACD549EB3}" type="presParOf" srcId="{116381FE-3F78-43A9-B1C3-C3A037C019E6}" destId="{D97A07F7-C5E9-4458-A6BE-FF08AC8108EC}" srcOrd="0" destOrd="0" presId="urn:microsoft.com/office/officeart/2005/8/layout/process1"/>
    <dgm:cxn modelId="{2CC5F4DB-CAB4-4F00-BE09-7BB7A511B146}" type="presParOf" srcId="{FCE5B005-0FF0-4B51-9666-6902F74FB729}" destId="{00D3A631-EF91-440F-BB3A-FE31B3CC52F2}" srcOrd="2" destOrd="0" presId="urn:microsoft.com/office/officeart/2005/8/layout/process1"/>
    <dgm:cxn modelId="{61E7120D-D134-4830-806D-6AE4AFCF0FA4}" type="presParOf" srcId="{FCE5B005-0FF0-4B51-9666-6902F74FB729}" destId="{FF1F380F-D41F-4921-A78D-CE5C31A8888E}" srcOrd="3" destOrd="0" presId="urn:microsoft.com/office/officeart/2005/8/layout/process1"/>
    <dgm:cxn modelId="{145C9429-B225-4319-A9E5-FF8F33EEB8D3}" type="presParOf" srcId="{FF1F380F-D41F-4921-A78D-CE5C31A8888E}" destId="{0782E277-6A90-45F4-A0F3-9FA8F8FDBBB5}" srcOrd="0" destOrd="0" presId="urn:microsoft.com/office/officeart/2005/8/layout/process1"/>
    <dgm:cxn modelId="{3257758B-A330-41A2-95C5-32381F9CAF58}" type="presParOf" srcId="{FCE5B005-0FF0-4B51-9666-6902F74FB729}" destId="{C04C4A2F-248E-4D41-87EA-14594142C22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F14B39-E185-400F-A3D7-78F6213CAA46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PT"/>
        </a:p>
      </dgm:t>
    </dgm:pt>
    <dgm:pt modelId="{97D08B71-7837-4F6A-BA59-65FDF110B18A}">
      <dgm:prSet phldrT="[Texto]" custT="1"/>
      <dgm:spPr/>
      <dgm:t>
        <a:bodyPr/>
        <a:lstStyle/>
        <a:p>
          <a:r>
            <a:rPr lang="pt-PT" sz="1800" dirty="0"/>
            <a:t>Adaptação aos níveis de </a:t>
          </a:r>
          <a:r>
            <a:rPr lang="pt-PT" sz="1800" dirty="0" err="1"/>
            <a:t>alfabetiza-ção</a:t>
          </a:r>
          <a:endParaRPr lang="pt-PT" sz="1800" dirty="0"/>
        </a:p>
      </dgm:t>
    </dgm:pt>
    <dgm:pt modelId="{A2F4D616-FDC3-44F2-8926-1BB17F1383CC}" type="parTrans" cxnId="{781F2270-CA11-4C15-BE29-1EED6170AA64}">
      <dgm:prSet/>
      <dgm:spPr/>
      <dgm:t>
        <a:bodyPr/>
        <a:lstStyle/>
        <a:p>
          <a:endParaRPr lang="pt-PT" sz="1800"/>
        </a:p>
      </dgm:t>
    </dgm:pt>
    <dgm:pt modelId="{DFC83B50-CEEB-4E8D-9777-846E44BCC2D0}" type="sibTrans" cxnId="{781F2270-CA11-4C15-BE29-1EED6170AA64}">
      <dgm:prSet custT="1"/>
      <dgm:spPr/>
      <dgm:t>
        <a:bodyPr/>
        <a:lstStyle/>
        <a:p>
          <a:r>
            <a:rPr lang="pt-PT" sz="2000" b="0" dirty="0"/>
            <a:t>Proficiência linguística</a:t>
          </a:r>
        </a:p>
      </dgm:t>
    </dgm:pt>
    <dgm:pt modelId="{037967F5-5DB2-4802-97BA-35AC89FAD23A}">
      <dgm:prSet phldrT="[Texto]" custT="1"/>
      <dgm:spPr/>
      <dgm:t>
        <a:bodyPr/>
        <a:lstStyle/>
        <a:p>
          <a:r>
            <a:rPr lang="pt-PT" sz="1800" dirty="0" err="1"/>
            <a:t>Necessida-des</a:t>
          </a:r>
          <a:r>
            <a:rPr lang="pt-PT" sz="1800" dirty="0"/>
            <a:t> </a:t>
          </a:r>
          <a:r>
            <a:rPr lang="pt-PT" sz="1800" dirty="0" err="1"/>
            <a:t>comunicati-vas</a:t>
          </a:r>
          <a:endParaRPr lang="pt-PT" sz="1800" dirty="0"/>
        </a:p>
      </dgm:t>
    </dgm:pt>
    <dgm:pt modelId="{0675C002-5B74-4AB4-8BF9-717E54303565}" type="parTrans" cxnId="{73A37D17-5B5E-4966-9B30-1F35FFE75111}">
      <dgm:prSet/>
      <dgm:spPr/>
      <dgm:t>
        <a:bodyPr/>
        <a:lstStyle/>
        <a:p>
          <a:endParaRPr lang="pt-PT" sz="1800"/>
        </a:p>
      </dgm:t>
    </dgm:pt>
    <dgm:pt modelId="{7DC7780C-DF7B-4941-B91A-E923DD2221B8}" type="sibTrans" cxnId="{73A37D17-5B5E-4966-9B30-1F35FFE75111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PT" sz="1800" dirty="0"/>
            <a:t>Atos </a:t>
          </a:r>
          <a:r>
            <a:rPr lang="pt-PT" sz="1800" dirty="0" err="1"/>
            <a:t>comunicati-vos</a:t>
          </a:r>
          <a:r>
            <a:rPr lang="pt-PT" sz="1800" dirty="0"/>
            <a:t> reais</a:t>
          </a:r>
        </a:p>
        <a:p>
          <a:pPr lvl="0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1800" dirty="0"/>
        </a:p>
      </dgm:t>
    </dgm:pt>
    <dgm:pt modelId="{92929103-481B-4569-8C78-0201D0CE9ABF}">
      <dgm:prSet phldrT="[Texto]" custT="1"/>
      <dgm:spPr/>
      <dgm:t>
        <a:bodyPr/>
        <a:lstStyle/>
        <a:p>
          <a:r>
            <a:rPr lang="pt-PT" sz="1800" dirty="0" err="1"/>
            <a:t>Representa-ções</a:t>
          </a:r>
          <a:endParaRPr lang="pt-PT" sz="1800" dirty="0"/>
        </a:p>
      </dgm:t>
    </dgm:pt>
    <dgm:pt modelId="{3B73C306-FA9F-4D9E-899F-7A0D2A9DF115}" type="parTrans" cxnId="{E5A947DF-B807-4D26-A7BE-F61F044AE650}">
      <dgm:prSet/>
      <dgm:spPr/>
      <dgm:t>
        <a:bodyPr/>
        <a:lstStyle/>
        <a:p>
          <a:endParaRPr lang="pt-PT" sz="1800"/>
        </a:p>
      </dgm:t>
    </dgm:pt>
    <dgm:pt modelId="{D78E5C85-3D67-47B2-91B3-91791259911C}" type="sibTrans" cxnId="{E5A947DF-B807-4D26-A7BE-F61F044AE650}">
      <dgm:prSet custT="1"/>
      <dgm:spPr/>
      <dgm:t>
        <a:bodyPr/>
        <a:lstStyle/>
        <a:p>
          <a:r>
            <a:rPr lang="pt-PT" sz="1800" dirty="0"/>
            <a:t>Motivações</a:t>
          </a:r>
        </a:p>
        <a:p>
          <a:r>
            <a:rPr lang="pt-PT" sz="1800" dirty="0"/>
            <a:t>Interesses</a:t>
          </a:r>
        </a:p>
      </dgm:t>
    </dgm:pt>
    <dgm:pt modelId="{FC493693-23FA-4D4B-988C-484E603590B8}" type="pres">
      <dgm:prSet presAssocID="{4CF14B39-E185-400F-A3D7-78F6213CAA46}" presName="Name0" presStyleCnt="0">
        <dgm:presLayoutVars>
          <dgm:chMax/>
          <dgm:chPref/>
          <dgm:dir/>
          <dgm:animLvl val="lvl"/>
        </dgm:presLayoutVars>
      </dgm:prSet>
      <dgm:spPr/>
    </dgm:pt>
    <dgm:pt modelId="{FEB59A67-A7E9-4011-AAAF-EF809D29E288}" type="pres">
      <dgm:prSet presAssocID="{97D08B71-7837-4F6A-BA59-65FDF110B18A}" presName="composite" presStyleCnt="0"/>
      <dgm:spPr/>
    </dgm:pt>
    <dgm:pt modelId="{82306740-6BA4-4951-BE68-80ED2A569001}" type="pres">
      <dgm:prSet presAssocID="{97D08B71-7837-4F6A-BA59-65FDF110B18A}" presName="Parent1" presStyleLbl="node1" presStyleIdx="0" presStyleCnt="6" custLinFactX="6974" custLinFactY="72532" custLinFactNeighborX="100000" custLinFactNeighborY="100000">
        <dgm:presLayoutVars>
          <dgm:chMax val="1"/>
          <dgm:chPref val="1"/>
          <dgm:bulletEnabled val="1"/>
        </dgm:presLayoutVars>
      </dgm:prSet>
      <dgm:spPr/>
    </dgm:pt>
    <dgm:pt modelId="{02197E65-E626-4078-88EC-6CEB94E24A32}" type="pres">
      <dgm:prSet presAssocID="{97D08B71-7837-4F6A-BA59-65FDF110B18A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1998B8CE-CB23-44F7-A951-6584D06F3956}" type="pres">
      <dgm:prSet presAssocID="{97D08B71-7837-4F6A-BA59-65FDF110B18A}" presName="BalanceSpacing" presStyleCnt="0"/>
      <dgm:spPr/>
    </dgm:pt>
    <dgm:pt modelId="{70FE0C96-A4E3-412B-939E-17930FD21B1C}" type="pres">
      <dgm:prSet presAssocID="{97D08B71-7837-4F6A-BA59-65FDF110B18A}" presName="BalanceSpacing1" presStyleCnt="0"/>
      <dgm:spPr/>
    </dgm:pt>
    <dgm:pt modelId="{648A3589-8403-43DE-B9EC-08D81E02455F}" type="pres">
      <dgm:prSet presAssocID="{DFC83B50-CEEB-4E8D-9777-846E44BCC2D0}" presName="Accent1Text" presStyleLbl="node1" presStyleIdx="1" presStyleCnt="6" custLinFactX="7941" custLinFactNeighborX="100000" custLinFactNeighborY="-716"/>
      <dgm:spPr/>
    </dgm:pt>
    <dgm:pt modelId="{A2756A96-3D73-4FEA-9F0E-75C33404DB83}" type="pres">
      <dgm:prSet presAssocID="{DFC83B50-CEEB-4E8D-9777-846E44BCC2D0}" presName="spaceBetweenRectangles" presStyleCnt="0"/>
      <dgm:spPr/>
    </dgm:pt>
    <dgm:pt modelId="{BBE1083D-7905-4B22-84C6-F06B23306476}" type="pres">
      <dgm:prSet presAssocID="{037967F5-5DB2-4802-97BA-35AC89FAD23A}" presName="composite" presStyleCnt="0"/>
      <dgm:spPr/>
    </dgm:pt>
    <dgm:pt modelId="{BFDBD40D-A9B1-41AC-B9B5-5A28024CCE78}" type="pres">
      <dgm:prSet presAssocID="{037967F5-5DB2-4802-97BA-35AC89FAD23A}" presName="Parent1" presStyleLbl="node1" presStyleIdx="2" presStyleCnt="6" custLinFactNeighborX="-638" custLinFactNeighborY="-149">
        <dgm:presLayoutVars>
          <dgm:chMax val="1"/>
          <dgm:chPref val="1"/>
          <dgm:bulletEnabled val="1"/>
        </dgm:presLayoutVars>
      </dgm:prSet>
      <dgm:spPr/>
    </dgm:pt>
    <dgm:pt modelId="{94755484-E2D2-485A-B229-24ED541D64BB}" type="pres">
      <dgm:prSet presAssocID="{037967F5-5DB2-4802-97BA-35AC89FAD23A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379843DB-D07D-4EE7-8B08-8C67B05DBF46}" type="pres">
      <dgm:prSet presAssocID="{037967F5-5DB2-4802-97BA-35AC89FAD23A}" presName="BalanceSpacing" presStyleCnt="0"/>
      <dgm:spPr/>
    </dgm:pt>
    <dgm:pt modelId="{34482BF7-641D-4BB1-8796-DB38CBCAEC0C}" type="pres">
      <dgm:prSet presAssocID="{037967F5-5DB2-4802-97BA-35AC89FAD23A}" presName="BalanceSpacing1" presStyleCnt="0"/>
      <dgm:spPr/>
    </dgm:pt>
    <dgm:pt modelId="{F558BE3A-3F27-4529-835F-6F5FCA134208}" type="pres">
      <dgm:prSet presAssocID="{7DC7780C-DF7B-4941-B91A-E923DD2221B8}" presName="Accent1Text" presStyleLbl="node1" presStyleIdx="3" presStyleCnt="6"/>
      <dgm:spPr/>
    </dgm:pt>
    <dgm:pt modelId="{9F70E25E-1BE3-49F1-B957-839F0BF4052F}" type="pres">
      <dgm:prSet presAssocID="{7DC7780C-DF7B-4941-B91A-E923DD2221B8}" presName="spaceBetweenRectangles" presStyleCnt="0"/>
      <dgm:spPr/>
    </dgm:pt>
    <dgm:pt modelId="{B870CB8F-617A-4C95-984E-972FB36AB13E}" type="pres">
      <dgm:prSet presAssocID="{92929103-481B-4569-8C78-0201D0CE9ABF}" presName="composite" presStyleCnt="0"/>
      <dgm:spPr/>
    </dgm:pt>
    <dgm:pt modelId="{4CB06A9F-2F90-4FCB-B711-E0E4DE19351D}" type="pres">
      <dgm:prSet presAssocID="{92929103-481B-4569-8C78-0201D0CE9ABF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1B1F83C0-694B-4A46-91F8-CA66FF35093B}" type="pres">
      <dgm:prSet presAssocID="{92929103-481B-4569-8C78-0201D0CE9ABF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AC041326-0FEB-462B-B2A9-5A84A34CB778}" type="pres">
      <dgm:prSet presAssocID="{92929103-481B-4569-8C78-0201D0CE9ABF}" presName="BalanceSpacing" presStyleCnt="0"/>
      <dgm:spPr/>
    </dgm:pt>
    <dgm:pt modelId="{1A93D465-553F-4103-8A76-71280F1287F7}" type="pres">
      <dgm:prSet presAssocID="{92929103-481B-4569-8C78-0201D0CE9ABF}" presName="BalanceSpacing1" presStyleCnt="0"/>
      <dgm:spPr/>
    </dgm:pt>
    <dgm:pt modelId="{E85A4D65-9787-4DC6-A601-8E68E1059FA4}" type="pres">
      <dgm:prSet presAssocID="{D78E5C85-3D67-47B2-91B3-91791259911C}" presName="Accent1Text" presStyleLbl="node1" presStyleIdx="5" presStyleCnt="6"/>
      <dgm:spPr/>
    </dgm:pt>
  </dgm:ptLst>
  <dgm:cxnLst>
    <dgm:cxn modelId="{73A37D17-5B5E-4966-9B30-1F35FFE75111}" srcId="{4CF14B39-E185-400F-A3D7-78F6213CAA46}" destId="{037967F5-5DB2-4802-97BA-35AC89FAD23A}" srcOrd="1" destOrd="0" parTransId="{0675C002-5B74-4AB4-8BF9-717E54303565}" sibTransId="{7DC7780C-DF7B-4941-B91A-E923DD2221B8}"/>
    <dgm:cxn modelId="{44E2FD36-2286-4622-B3A9-6E49C6BEBD58}" type="presOf" srcId="{7DC7780C-DF7B-4941-B91A-E923DD2221B8}" destId="{F558BE3A-3F27-4529-835F-6F5FCA134208}" srcOrd="0" destOrd="0" presId="urn:microsoft.com/office/officeart/2008/layout/AlternatingHexagons"/>
    <dgm:cxn modelId="{C794BB5F-CC63-4C44-924C-9442C131D10D}" type="presOf" srcId="{92929103-481B-4569-8C78-0201D0CE9ABF}" destId="{4CB06A9F-2F90-4FCB-B711-E0E4DE19351D}" srcOrd="0" destOrd="0" presId="urn:microsoft.com/office/officeart/2008/layout/AlternatingHexagons"/>
    <dgm:cxn modelId="{781F2270-CA11-4C15-BE29-1EED6170AA64}" srcId="{4CF14B39-E185-400F-A3D7-78F6213CAA46}" destId="{97D08B71-7837-4F6A-BA59-65FDF110B18A}" srcOrd="0" destOrd="0" parTransId="{A2F4D616-FDC3-44F2-8926-1BB17F1383CC}" sibTransId="{DFC83B50-CEEB-4E8D-9777-846E44BCC2D0}"/>
    <dgm:cxn modelId="{EDF09958-76C6-438F-B2EB-DA5BBDD40129}" type="presOf" srcId="{97D08B71-7837-4F6A-BA59-65FDF110B18A}" destId="{82306740-6BA4-4951-BE68-80ED2A569001}" srcOrd="0" destOrd="0" presId="urn:microsoft.com/office/officeart/2008/layout/AlternatingHexagons"/>
    <dgm:cxn modelId="{46761483-288F-40CC-98B2-FB9C9B93721A}" type="presOf" srcId="{DFC83B50-CEEB-4E8D-9777-846E44BCC2D0}" destId="{648A3589-8403-43DE-B9EC-08D81E02455F}" srcOrd="0" destOrd="0" presId="urn:microsoft.com/office/officeart/2008/layout/AlternatingHexagons"/>
    <dgm:cxn modelId="{F6313F86-4598-462E-A987-EF8262129A9F}" type="presOf" srcId="{4CF14B39-E185-400F-A3D7-78F6213CAA46}" destId="{FC493693-23FA-4D4B-988C-484E603590B8}" srcOrd="0" destOrd="0" presId="urn:microsoft.com/office/officeart/2008/layout/AlternatingHexagons"/>
    <dgm:cxn modelId="{6F73979E-D8CC-4DA6-9EDD-F455EDB4D836}" type="presOf" srcId="{D78E5C85-3D67-47B2-91B3-91791259911C}" destId="{E85A4D65-9787-4DC6-A601-8E68E1059FA4}" srcOrd="0" destOrd="0" presId="urn:microsoft.com/office/officeart/2008/layout/AlternatingHexagons"/>
    <dgm:cxn modelId="{B46D9DC2-2AE4-4A7B-A04E-E3A59F9C5296}" type="presOf" srcId="{037967F5-5DB2-4802-97BA-35AC89FAD23A}" destId="{BFDBD40D-A9B1-41AC-B9B5-5A28024CCE78}" srcOrd="0" destOrd="0" presId="urn:microsoft.com/office/officeart/2008/layout/AlternatingHexagons"/>
    <dgm:cxn modelId="{E5A947DF-B807-4D26-A7BE-F61F044AE650}" srcId="{4CF14B39-E185-400F-A3D7-78F6213CAA46}" destId="{92929103-481B-4569-8C78-0201D0CE9ABF}" srcOrd="2" destOrd="0" parTransId="{3B73C306-FA9F-4D9E-899F-7A0D2A9DF115}" sibTransId="{D78E5C85-3D67-47B2-91B3-91791259911C}"/>
    <dgm:cxn modelId="{7751C824-07D4-46F7-917A-D50C23646CBD}" type="presParOf" srcId="{FC493693-23FA-4D4B-988C-484E603590B8}" destId="{FEB59A67-A7E9-4011-AAAF-EF809D29E288}" srcOrd="0" destOrd="0" presId="urn:microsoft.com/office/officeart/2008/layout/AlternatingHexagons"/>
    <dgm:cxn modelId="{35C45386-2E08-4F11-9C44-9A80A20389AB}" type="presParOf" srcId="{FEB59A67-A7E9-4011-AAAF-EF809D29E288}" destId="{82306740-6BA4-4951-BE68-80ED2A569001}" srcOrd="0" destOrd="0" presId="urn:microsoft.com/office/officeart/2008/layout/AlternatingHexagons"/>
    <dgm:cxn modelId="{306FF084-7EDD-4C00-B6CC-C640F607686E}" type="presParOf" srcId="{FEB59A67-A7E9-4011-AAAF-EF809D29E288}" destId="{02197E65-E626-4078-88EC-6CEB94E24A32}" srcOrd="1" destOrd="0" presId="urn:microsoft.com/office/officeart/2008/layout/AlternatingHexagons"/>
    <dgm:cxn modelId="{7C33358B-983D-436A-93C5-85AE3F3F7137}" type="presParOf" srcId="{FEB59A67-A7E9-4011-AAAF-EF809D29E288}" destId="{1998B8CE-CB23-44F7-A951-6584D06F3956}" srcOrd="2" destOrd="0" presId="urn:microsoft.com/office/officeart/2008/layout/AlternatingHexagons"/>
    <dgm:cxn modelId="{7115DAEE-7ED6-4FD8-A223-60D0D8593699}" type="presParOf" srcId="{FEB59A67-A7E9-4011-AAAF-EF809D29E288}" destId="{70FE0C96-A4E3-412B-939E-17930FD21B1C}" srcOrd="3" destOrd="0" presId="urn:microsoft.com/office/officeart/2008/layout/AlternatingHexagons"/>
    <dgm:cxn modelId="{828C25A1-D682-4681-86C5-D36E0D22E71E}" type="presParOf" srcId="{FEB59A67-A7E9-4011-AAAF-EF809D29E288}" destId="{648A3589-8403-43DE-B9EC-08D81E02455F}" srcOrd="4" destOrd="0" presId="urn:microsoft.com/office/officeart/2008/layout/AlternatingHexagons"/>
    <dgm:cxn modelId="{11A021DA-F66E-43C3-8861-A93D61CC2A02}" type="presParOf" srcId="{FC493693-23FA-4D4B-988C-484E603590B8}" destId="{A2756A96-3D73-4FEA-9F0E-75C33404DB83}" srcOrd="1" destOrd="0" presId="urn:microsoft.com/office/officeart/2008/layout/AlternatingHexagons"/>
    <dgm:cxn modelId="{4DB611C5-7FB7-48BA-B9BF-0B55A5F2E933}" type="presParOf" srcId="{FC493693-23FA-4D4B-988C-484E603590B8}" destId="{BBE1083D-7905-4B22-84C6-F06B23306476}" srcOrd="2" destOrd="0" presId="urn:microsoft.com/office/officeart/2008/layout/AlternatingHexagons"/>
    <dgm:cxn modelId="{F624D6D5-BF06-4742-AD38-2226BC26F2BB}" type="presParOf" srcId="{BBE1083D-7905-4B22-84C6-F06B23306476}" destId="{BFDBD40D-A9B1-41AC-B9B5-5A28024CCE78}" srcOrd="0" destOrd="0" presId="urn:microsoft.com/office/officeart/2008/layout/AlternatingHexagons"/>
    <dgm:cxn modelId="{706688DE-B6DE-4BF9-86A9-7207B8901944}" type="presParOf" srcId="{BBE1083D-7905-4B22-84C6-F06B23306476}" destId="{94755484-E2D2-485A-B229-24ED541D64BB}" srcOrd="1" destOrd="0" presId="urn:microsoft.com/office/officeart/2008/layout/AlternatingHexagons"/>
    <dgm:cxn modelId="{5D855217-4429-40B5-9DBD-54BD651F331C}" type="presParOf" srcId="{BBE1083D-7905-4B22-84C6-F06B23306476}" destId="{379843DB-D07D-4EE7-8B08-8C67B05DBF46}" srcOrd="2" destOrd="0" presId="urn:microsoft.com/office/officeart/2008/layout/AlternatingHexagons"/>
    <dgm:cxn modelId="{A544B90B-08C6-4DD6-9718-60E5633F0A90}" type="presParOf" srcId="{BBE1083D-7905-4B22-84C6-F06B23306476}" destId="{34482BF7-641D-4BB1-8796-DB38CBCAEC0C}" srcOrd="3" destOrd="0" presId="urn:microsoft.com/office/officeart/2008/layout/AlternatingHexagons"/>
    <dgm:cxn modelId="{6277EDB8-4559-4CB5-95DF-C32B815E7D5B}" type="presParOf" srcId="{BBE1083D-7905-4B22-84C6-F06B23306476}" destId="{F558BE3A-3F27-4529-835F-6F5FCA134208}" srcOrd="4" destOrd="0" presId="urn:microsoft.com/office/officeart/2008/layout/AlternatingHexagons"/>
    <dgm:cxn modelId="{F86FE01E-2382-48C4-97C2-1F3FE9A11D39}" type="presParOf" srcId="{FC493693-23FA-4D4B-988C-484E603590B8}" destId="{9F70E25E-1BE3-49F1-B957-839F0BF4052F}" srcOrd="3" destOrd="0" presId="urn:microsoft.com/office/officeart/2008/layout/AlternatingHexagons"/>
    <dgm:cxn modelId="{68868421-4E9A-44B8-9FCE-72D4A7FA983A}" type="presParOf" srcId="{FC493693-23FA-4D4B-988C-484E603590B8}" destId="{B870CB8F-617A-4C95-984E-972FB36AB13E}" srcOrd="4" destOrd="0" presId="urn:microsoft.com/office/officeart/2008/layout/AlternatingHexagons"/>
    <dgm:cxn modelId="{9C75020E-2C98-4385-A752-33D5AFE95F9F}" type="presParOf" srcId="{B870CB8F-617A-4C95-984E-972FB36AB13E}" destId="{4CB06A9F-2F90-4FCB-B711-E0E4DE19351D}" srcOrd="0" destOrd="0" presId="urn:microsoft.com/office/officeart/2008/layout/AlternatingHexagons"/>
    <dgm:cxn modelId="{70EBA9F8-B421-41AB-A7EF-634F388A19AA}" type="presParOf" srcId="{B870CB8F-617A-4C95-984E-972FB36AB13E}" destId="{1B1F83C0-694B-4A46-91F8-CA66FF35093B}" srcOrd="1" destOrd="0" presId="urn:microsoft.com/office/officeart/2008/layout/AlternatingHexagons"/>
    <dgm:cxn modelId="{983F0B92-682F-4291-847C-18D75663FB29}" type="presParOf" srcId="{B870CB8F-617A-4C95-984E-972FB36AB13E}" destId="{AC041326-0FEB-462B-B2A9-5A84A34CB778}" srcOrd="2" destOrd="0" presId="urn:microsoft.com/office/officeart/2008/layout/AlternatingHexagons"/>
    <dgm:cxn modelId="{A5160077-59DF-4337-8E34-1A639E50DBD6}" type="presParOf" srcId="{B870CB8F-617A-4C95-984E-972FB36AB13E}" destId="{1A93D465-553F-4103-8A76-71280F1287F7}" srcOrd="3" destOrd="0" presId="urn:microsoft.com/office/officeart/2008/layout/AlternatingHexagons"/>
    <dgm:cxn modelId="{1F4439BC-0666-46DE-926B-B208C58AF618}" type="presParOf" srcId="{B870CB8F-617A-4C95-984E-972FB36AB13E}" destId="{E85A4D65-9787-4DC6-A601-8E68E1059FA4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74935E-86F4-4FC7-9C0A-6C00D8528A00}" type="doc">
      <dgm:prSet loTypeId="urn:microsoft.com/office/officeart/2005/8/layout/radial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PT"/>
        </a:p>
      </dgm:t>
    </dgm:pt>
    <dgm:pt modelId="{70AA3A1E-53E8-4347-9C26-1B2363385C22}">
      <dgm:prSet phldrT="[Texto]"/>
      <dgm:spPr/>
      <dgm:t>
        <a:bodyPr/>
        <a:lstStyle/>
        <a:p>
          <a:r>
            <a:rPr lang="pt-PT" dirty="0"/>
            <a:t>Formação em LA</a:t>
          </a:r>
        </a:p>
      </dgm:t>
    </dgm:pt>
    <dgm:pt modelId="{760512F4-B214-400D-8ED6-D2CB39D5C41D}" type="parTrans" cxnId="{71410487-1E72-4442-BA4C-AA2D063A7F95}">
      <dgm:prSet/>
      <dgm:spPr/>
      <dgm:t>
        <a:bodyPr/>
        <a:lstStyle/>
        <a:p>
          <a:endParaRPr lang="pt-PT"/>
        </a:p>
      </dgm:t>
    </dgm:pt>
    <dgm:pt modelId="{53F7B37B-F762-48D7-BA13-72CC09E7E4FD}" type="sibTrans" cxnId="{71410487-1E72-4442-BA4C-AA2D063A7F95}">
      <dgm:prSet/>
      <dgm:spPr/>
      <dgm:t>
        <a:bodyPr/>
        <a:lstStyle/>
        <a:p>
          <a:endParaRPr lang="pt-PT"/>
        </a:p>
      </dgm:t>
    </dgm:pt>
    <dgm:pt modelId="{DC288751-A115-4C31-A402-B509B3148B7F}">
      <dgm:prSet phldrT="[Texto]"/>
      <dgm:spPr/>
      <dgm:t>
        <a:bodyPr/>
        <a:lstStyle/>
        <a:p>
          <a:r>
            <a:rPr lang="pt-PT" dirty="0"/>
            <a:t>Aquisição da linguagem</a:t>
          </a:r>
        </a:p>
      </dgm:t>
    </dgm:pt>
    <dgm:pt modelId="{0B94019E-6A21-4ECF-A874-C2783630F934}" type="parTrans" cxnId="{FE2D52DC-4C3D-4E40-B588-9253FC5ADB9A}">
      <dgm:prSet/>
      <dgm:spPr/>
      <dgm:t>
        <a:bodyPr/>
        <a:lstStyle/>
        <a:p>
          <a:endParaRPr lang="pt-PT"/>
        </a:p>
      </dgm:t>
    </dgm:pt>
    <dgm:pt modelId="{A0222E28-4F4D-4663-B29D-552209CD41FD}" type="sibTrans" cxnId="{FE2D52DC-4C3D-4E40-B588-9253FC5ADB9A}">
      <dgm:prSet/>
      <dgm:spPr/>
      <dgm:t>
        <a:bodyPr/>
        <a:lstStyle/>
        <a:p>
          <a:endParaRPr lang="pt-PT"/>
        </a:p>
      </dgm:t>
    </dgm:pt>
    <dgm:pt modelId="{2FA02B7B-56D1-4A35-BF90-78B95A79E4FA}">
      <dgm:prSet phldrT="[Texto]"/>
      <dgm:spPr/>
      <dgm:t>
        <a:bodyPr/>
        <a:lstStyle/>
        <a:p>
          <a:r>
            <a:rPr lang="pt-PT" dirty="0"/>
            <a:t>Didática da língua</a:t>
          </a:r>
        </a:p>
      </dgm:t>
    </dgm:pt>
    <dgm:pt modelId="{C4651F64-3088-4AF6-874E-913A1EEC085C}" type="parTrans" cxnId="{5B56E619-ED50-4D47-957A-AF618693AE0D}">
      <dgm:prSet/>
      <dgm:spPr/>
      <dgm:t>
        <a:bodyPr/>
        <a:lstStyle/>
        <a:p>
          <a:endParaRPr lang="pt-PT"/>
        </a:p>
      </dgm:t>
    </dgm:pt>
    <dgm:pt modelId="{8479B79F-C66B-4155-8688-6531F4AC2DE0}" type="sibTrans" cxnId="{5B56E619-ED50-4D47-957A-AF618693AE0D}">
      <dgm:prSet/>
      <dgm:spPr/>
      <dgm:t>
        <a:bodyPr/>
        <a:lstStyle/>
        <a:p>
          <a:endParaRPr lang="pt-PT"/>
        </a:p>
      </dgm:t>
    </dgm:pt>
    <dgm:pt modelId="{D380A20E-F03C-4CE2-A5B9-2FF65638545A}">
      <dgm:prSet phldrT="[Texto]"/>
      <dgm:spPr/>
      <dgm:t>
        <a:bodyPr/>
        <a:lstStyle/>
        <a:p>
          <a:r>
            <a:rPr lang="pt-PT" dirty="0"/>
            <a:t>Multilinguismo</a:t>
          </a:r>
        </a:p>
      </dgm:t>
    </dgm:pt>
    <dgm:pt modelId="{B030FA9B-DD9A-47E5-9547-02130EEE9B67}" type="parTrans" cxnId="{9F49C149-B068-4975-B36E-E41634E17E0B}">
      <dgm:prSet/>
      <dgm:spPr/>
      <dgm:t>
        <a:bodyPr/>
        <a:lstStyle/>
        <a:p>
          <a:endParaRPr lang="pt-PT"/>
        </a:p>
      </dgm:t>
    </dgm:pt>
    <dgm:pt modelId="{6177D829-F7A9-466D-AF6A-47401CC1CE00}" type="sibTrans" cxnId="{9F49C149-B068-4975-B36E-E41634E17E0B}">
      <dgm:prSet/>
      <dgm:spPr/>
      <dgm:t>
        <a:bodyPr/>
        <a:lstStyle/>
        <a:p>
          <a:endParaRPr lang="pt-PT"/>
        </a:p>
      </dgm:t>
    </dgm:pt>
    <dgm:pt modelId="{195B1F8D-9F79-4452-AA81-9B522D375D64}">
      <dgm:prSet phldrT="[Texto]"/>
      <dgm:spPr/>
      <dgm:t>
        <a:bodyPr/>
        <a:lstStyle/>
        <a:p>
          <a:r>
            <a:rPr lang="pt-PT" dirty="0"/>
            <a:t>Migração e integração</a:t>
          </a:r>
        </a:p>
      </dgm:t>
    </dgm:pt>
    <dgm:pt modelId="{4DED61D9-B517-48C0-B490-0EB603EFCEA6}" type="parTrans" cxnId="{42250720-D814-4688-B8BB-F3E0CF25D4A3}">
      <dgm:prSet/>
      <dgm:spPr/>
      <dgm:t>
        <a:bodyPr/>
        <a:lstStyle/>
        <a:p>
          <a:endParaRPr lang="pt-PT"/>
        </a:p>
      </dgm:t>
    </dgm:pt>
    <dgm:pt modelId="{F55193B8-1547-4FDE-95DB-D659A4A60EBD}" type="sibTrans" cxnId="{42250720-D814-4688-B8BB-F3E0CF25D4A3}">
      <dgm:prSet/>
      <dgm:spPr/>
      <dgm:t>
        <a:bodyPr/>
        <a:lstStyle/>
        <a:p>
          <a:endParaRPr lang="pt-PT"/>
        </a:p>
      </dgm:t>
    </dgm:pt>
    <dgm:pt modelId="{19F91132-A9C6-4685-A782-3FB092B59592}">
      <dgm:prSet/>
      <dgm:spPr/>
      <dgm:t>
        <a:bodyPr/>
        <a:lstStyle/>
        <a:p>
          <a:r>
            <a:rPr lang="pt-PT" dirty="0" err="1"/>
            <a:t>Translangua-ging</a:t>
          </a:r>
          <a:endParaRPr lang="pt-PT" dirty="0"/>
        </a:p>
      </dgm:t>
    </dgm:pt>
    <dgm:pt modelId="{6ED16C25-D074-4FF7-8919-BB60F62AF961}" type="parTrans" cxnId="{9DBDA692-112C-4EAC-B994-63C13E82BA11}">
      <dgm:prSet/>
      <dgm:spPr/>
      <dgm:t>
        <a:bodyPr/>
        <a:lstStyle/>
        <a:p>
          <a:endParaRPr lang="pt-PT"/>
        </a:p>
      </dgm:t>
    </dgm:pt>
    <dgm:pt modelId="{D55718FE-D528-4673-9333-E55D5FAEEC9A}" type="sibTrans" cxnId="{9DBDA692-112C-4EAC-B994-63C13E82BA11}">
      <dgm:prSet/>
      <dgm:spPr/>
      <dgm:t>
        <a:bodyPr/>
        <a:lstStyle/>
        <a:p>
          <a:endParaRPr lang="pt-PT"/>
        </a:p>
      </dgm:t>
    </dgm:pt>
    <dgm:pt modelId="{688A22D0-6873-4310-8787-5869A29A21D8}" type="pres">
      <dgm:prSet presAssocID="{9274935E-86F4-4FC7-9C0A-6C00D8528A0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C5D9B3E-3A45-4C4A-A345-668328714FB5}" type="pres">
      <dgm:prSet presAssocID="{70AA3A1E-53E8-4347-9C26-1B2363385C22}" presName="centerShape" presStyleLbl="node0" presStyleIdx="0" presStyleCnt="1" custScaleX="116325" custScaleY="117421"/>
      <dgm:spPr/>
    </dgm:pt>
    <dgm:pt modelId="{13CB82FC-5C1B-45DD-BA00-0CAC67BCD758}" type="pres">
      <dgm:prSet presAssocID="{DC288751-A115-4C31-A402-B509B3148B7F}" presName="node" presStyleLbl="node1" presStyleIdx="0" presStyleCnt="5" custScaleX="123970" custScaleY="122072">
        <dgm:presLayoutVars>
          <dgm:bulletEnabled val="1"/>
        </dgm:presLayoutVars>
      </dgm:prSet>
      <dgm:spPr/>
    </dgm:pt>
    <dgm:pt modelId="{480E1333-5614-4644-BDB8-4B082AA9AA9B}" type="pres">
      <dgm:prSet presAssocID="{DC288751-A115-4C31-A402-B509B3148B7F}" presName="dummy" presStyleCnt="0"/>
      <dgm:spPr/>
    </dgm:pt>
    <dgm:pt modelId="{3ACDCF28-4174-49BC-9A9B-CE845274479E}" type="pres">
      <dgm:prSet presAssocID="{A0222E28-4F4D-4663-B29D-552209CD41FD}" presName="sibTrans" presStyleLbl="sibTrans2D1" presStyleIdx="0" presStyleCnt="5" custScaleX="114560" custScaleY="107443"/>
      <dgm:spPr/>
    </dgm:pt>
    <dgm:pt modelId="{139C0970-ABEA-4C01-B527-CFB5EECA7EB9}" type="pres">
      <dgm:prSet presAssocID="{2FA02B7B-56D1-4A35-BF90-78B95A79E4FA}" presName="node" presStyleLbl="node1" presStyleIdx="1" presStyleCnt="5" custScaleX="123970" custScaleY="122072">
        <dgm:presLayoutVars>
          <dgm:bulletEnabled val="1"/>
        </dgm:presLayoutVars>
      </dgm:prSet>
      <dgm:spPr/>
    </dgm:pt>
    <dgm:pt modelId="{5447297A-F27C-49A3-AF45-FA453328A26F}" type="pres">
      <dgm:prSet presAssocID="{2FA02B7B-56D1-4A35-BF90-78B95A79E4FA}" presName="dummy" presStyleCnt="0"/>
      <dgm:spPr/>
    </dgm:pt>
    <dgm:pt modelId="{2E952FDF-C3C1-46DB-85B9-4D8FA5E6F700}" type="pres">
      <dgm:prSet presAssocID="{8479B79F-C66B-4155-8688-6531F4AC2DE0}" presName="sibTrans" presStyleLbl="sibTrans2D1" presStyleIdx="1" presStyleCnt="5" custScaleX="114560" custScaleY="107443"/>
      <dgm:spPr/>
    </dgm:pt>
    <dgm:pt modelId="{96C4BC84-41CE-4CD2-A7DF-6566463EC10B}" type="pres">
      <dgm:prSet presAssocID="{D380A20E-F03C-4CE2-A5B9-2FF65638545A}" presName="node" presStyleLbl="node1" presStyleIdx="2" presStyleCnt="5" custScaleX="123970" custScaleY="122072">
        <dgm:presLayoutVars>
          <dgm:bulletEnabled val="1"/>
        </dgm:presLayoutVars>
      </dgm:prSet>
      <dgm:spPr/>
    </dgm:pt>
    <dgm:pt modelId="{615C27F8-91D3-426F-9A40-71582E531C0C}" type="pres">
      <dgm:prSet presAssocID="{D380A20E-F03C-4CE2-A5B9-2FF65638545A}" presName="dummy" presStyleCnt="0"/>
      <dgm:spPr/>
    </dgm:pt>
    <dgm:pt modelId="{37E2E2EE-9EDA-42D4-AAFA-A5AA27132AD4}" type="pres">
      <dgm:prSet presAssocID="{6177D829-F7A9-466D-AF6A-47401CC1CE00}" presName="sibTrans" presStyleLbl="sibTrans2D1" presStyleIdx="2" presStyleCnt="5" custScaleX="114560" custScaleY="107443"/>
      <dgm:spPr/>
    </dgm:pt>
    <dgm:pt modelId="{66ED0DF9-8F92-4E19-B918-2D626242B778}" type="pres">
      <dgm:prSet presAssocID="{195B1F8D-9F79-4452-AA81-9B522D375D64}" presName="node" presStyleLbl="node1" presStyleIdx="3" presStyleCnt="5" custScaleX="123970" custScaleY="122072">
        <dgm:presLayoutVars>
          <dgm:bulletEnabled val="1"/>
        </dgm:presLayoutVars>
      </dgm:prSet>
      <dgm:spPr/>
    </dgm:pt>
    <dgm:pt modelId="{93036FA4-42FA-41FB-B471-4061B71CB2FC}" type="pres">
      <dgm:prSet presAssocID="{195B1F8D-9F79-4452-AA81-9B522D375D64}" presName="dummy" presStyleCnt="0"/>
      <dgm:spPr/>
    </dgm:pt>
    <dgm:pt modelId="{1B392AF4-C8B7-4D6D-A48C-0F28F4620A48}" type="pres">
      <dgm:prSet presAssocID="{F55193B8-1547-4FDE-95DB-D659A4A60EBD}" presName="sibTrans" presStyleLbl="sibTrans2D1" presStyleIdx="3" presStyleCnt="5" custScaleX="114560" custScaleY="107443"/>
      <dgm:spPr/>
    </dgm:pt>
    <dgm:pt modelId="{7E347B15-B8CC-47FD-B846-72FAA613BA6B}" type="pres">
      <dgm:prSet presAssocID="{19F91132-A9C6-4685-A782-3FB092B59592}" presName="node" presStyleLbl="node1" presStyleIdx="4" presStyleCnt="5">
        <dgm:presLayoutVars>
          <dgm:bulletEnabled val="1"/>
        </dgm:presLayoutVars>
      </dgm:prSet>
      <dgm:spPr/>
    </dgm:pt>
    <dgm:pt modelId="{12BC5211-C617-4F2B-955E-5C732FB74EB0}" type="pres">
      <dgm:prSet presAssocID="{19F91132-A9C6-4685-A782-3FB092B59592}" presName="dummy" presStyleCnt="0"/>
      <dgm:spPr/>
    </dgm:pt>
    <dgm:pt modelId="{EA6A459E-C806-4329-A9EB-9FD6E0B62715}" type="pres">
      <dgm:prSet presAssocID="{D55718FE-D528-4673-9333-E55D5FAEEC9A}" presName="sibTrans" presStyleLbl="sibTrans2D1" presStyleIdx="4" presStyleCnt="5"/>
      <dgm:spPr/>
    </dgm:pt>
  </dgm:ptLst>
  <dgm:cxnLst>
    <dgm:cxn modelId="{5B56E619-ED50-4D47-957A-AF618693AE0D}" srcId="{70AA3A1E-53E8-4347-9C26-1B2363385C22}" destId="{2FA02B7B-56D1-4A35-BF90-78B95A79E4FA}" srcOrd="1" destOrd="0" parTransId="{C4651F64-3088-4AF6-874E-913A1EEC085C}" sibTransId="{8479B79F-C66B-4155-8688-6531F4AC2DE0}"/>
    <dgm:cxn modelId="{42250720-D814-4688-B8BB-F3E0CF25D4A3}" srcId="{70AA3A1E-53E8-4347-9C26-1B2363385C22}" destId="{195B1F8D-9F79-4452-AA81-9B522D375D64}" srcOrd="3" destOrd="0" parTransId="{4DED61D9-B517-48C0-B490-0EB603EFCEA6}" sibTransId="{F55193B8-1547-4FDE-95DB-D659A4A60EBD}"/>
    <dgm:cxn modelId="{77F90039-A656-4AA8-A1F2-E0526199494D}" type="presOf" srcId="{19F91132-A9C6-4685-A782-3FB092B59592}" destId="{7E347B15-B8CC-47FD-B846-72FAA613BA6B}" srcOrd="0" destOrd="0" presId="urn:microsoft.com/office/officeart/2005/8/layout/radial6"/>
    <dgm:cxn modelId="{817D7340-CADD-478E-B05D-FF1895376577}" type="presOf" srcId="{DC288751-A115-4C31-A402-B509B3148B7F}" destId="{13CB82FC-5C1B-45DD-BA00-0CAC67BCD758}" srcOrd="0" destOrd="0" presId="urn:microsoft.com/office/officeart/2005/8/layout/radial6"/>
    <dgm:cxn modelId="{9F49C149-B068-4975-B36E-E41634E17E0B}" srcId="{70AA3A1E-53E8-4347-9C26-1B2363385C22}" destId="{D380A20E-F03C-4CE2-A5B9-2FF65638545A}" srcOrd="2" destOrd="0" parTransId="{B030FA9B-DD9A-47E5-9547-02130EEE9B67}" sibTransId="{6177D829-F7A9-466D-AF6A-47401CC1CE00}"/>
    <dgm:cxn modelId="{5BD6A06B-88E0-4309-B8F3-EB81ADFD5236}" type="presOf" srcId="{D55718FE-D528-4673-9333-E55D5FAEEC9A}" destId="{EA6A459E-C806-4329-A9EB-9FD6E0B62715}" srcOrd="0" destOrd="0" presId="urn:microsoft.com/office/officeart/2005/8/layout/radial6"/>
    <dgm:cxn modelId="{3C70454C-1E54-48E5-82E3-BFC75ECF0FA6}" type="presOf" srcId="{D380A20E-F03C-4CE2-A5B9-2FF65638545A}" destId="{96C4BC84-41CE-4CD2-A7DF-6566463EC10B}" srcOrd="0" destOrd="0" presId="urn:microsoft.com/office/officeart/2005/8/layout/radial6"/>
    <dgm:cxn modelId="{6C4C0676-A7DC-4E8A-A986-202291DE6C99}" type="presOf" srcId="{9274935E-86F4-4FC7-9C0A-6C00D8528A00}" destId="{688A22D0-6873-4310-8787-5869A29A21D8}" srcOrd="0" destOrd="0" presId="urn:microsoft.com/office/officeart/2005/8/layout/radial6"/>
    <dgm:cxn modelId="{B307B27C-E840-4729-B0FA-3F95523DCCC2}" type="presOf" srcId="{70AA3A1E-53E8-4347-9C26-1B2363385C22}" destId="{1C5D9B3E-3A45-4C4A-A345-668328714FB5}" srcOrd="0" destOrd="0" presId="urn:microsoft.com/office/officeart/2005/8/layout/radial6"/>
    <dgm:cxn modelId="{A0560681-7819-4B54-9D3C-FA8B69DCF3B3}" type="presOf" srcId="{6177D829-F7A9-466D-AF6A-47401CC1CE00}" destId="{37E2E2EE-9EDA-42D4-AAFA-A5AA27132AD4}" srcOrd="0" destOrd="0" presId="urn:microsoft.com/office/officeart/2005/8/layout/radial6"/>
    <dgm:cxn modelId="{7D579D82-6C22-423F-B405-69178D5FE0EB}" type="presOf" srcId="{195B1F8D-9F79-4452-AA81-9B522D375D64}" destId="{66ED0DF9-8F92-4E19-B918-2D626242B778}" srcOrd="0" destOrd="0" presId="urn:microsoft.com/office/officeart/2005/8/layout/radial6"/>
    <dgm:cxn modelId="{71410487-1E72-4442-BA4C-AA2D063A7F95}" srcId="{9274935E-86F4-4FC7-9C0A-6C00D8528A00}" destId="{70AA3A1E-53E8-4347-9C26-1B2363385C22}" srcOrd="0" destOrd="0" parTransId="{760512F4-B214-400D-8ED6-D2CB39D5C41D}" sibTransId="{53F7B37B-F762-48D7-BA13-72CC09E7E4FD}"/>
    <dgm:cxn modelId="{9DBDA692-112C-4EAC-B994-63C13E82BA11}" srcId="{70AA3A1E-53E8-4347-9C26-1B2363385C22}" destId="{19F91132-A9C6-4685-A782-3FB092B59592}" srcOrd="4" destOrd="0" parTransId="{6ED16C25-D074-4FF7-8919-BB60F62AF961}" sibTransId="{D55718FE-D528-4673-9333-E55D5FAEEC9A}"/>
    <dgm:cxn modelId="{078361B5-CEB8-496A-8B9D-8DB621A9F17D}" type="presOf" srcId="{2FA02B7B-56D1-4A35-BF90-78B95A79E4FA}" destId="{139C0970-ABEA-4C01-B527-CFB5EECA7EB9}" srcOrd="0" destOrd="0" presId="urn:microsoft.com/office/officeart/2005/8/layout/radial6"/>
    <dgm:cxn modelId="{48A157C1-980B-48C3-AB1D-44C555DAEC5A}" type="presOf" srcId="{8479B79F-C66B-4155-8688-6531F4AC2DE0}" destId="{2E952FDF-C3C1-46DB-85B9-4D8FA5E6F700}" srcOrd="0" destOrd="0" presId="urn:microsoft.com/office/officeart/2005/8/layout/radial6"/>
    <dgm:cxn modelId="{106F6DD7-134C-4383-B9B2-44ADEA02FBE2}" type="presOf" srcId="{F55193B8-1547-4FDE-95DB-D659A4A60EBD}" destId="{1B392AF4-C8B7-4D6D-A48C-0F28F4620A48}" srcOrd="0" destOrd="0" presId="urn:microsoft.com/office/officeart/2005/8/layout/radial6"/>
    <dgm:cxn modelId="{6C2941DC-DE7D-47FD-9BD0-A25F7F5A2FA4}" type="presOf" srcId="{A0222E28-4F4D-4663-B29D-552209CD41FD}" destId="{3ACDCF28-4174-49BC-9A9B-CE845274479E}" srcOrd="0" destOrd="0" presId="urn:microsoft.com/office/officeart/2005/8/layout/radial6"/>
    <dgm:cxn modelId="{FE2D52DC-4C3D-4E40-B588-9253FC5ADB9A}" srcId="{70AA3A1E-53E8-4347-9C26-1B2363385C22}" destId="{DC288751-A115-4C31-A402-B509B3148B7F}" srcOrd="0" destOrd="0" parTransId="{0B94019E-6A21-4ECF-A874-C2783630F934}" sibTransId="{A0222E28-4F4D-4663-B29D-552209CD41FD}"/>
    <dgm:cxn modelId="{E98AB429-8ED3-4103-A12C-6178EF1086E7}" type="presParOf" srcId="{688A22D0-6873-4310-8787-5869A29A21D8}" destId="{1C5D9B3E-3A45-4C4A-A345-668328714FB5}" srcOrd="0" destOrd="0" presId="urn:microsoft.com/office/officeart/2005/8/layout/radial6"/>
    <dgm:cxn modelId="{F8FDDCF2-AB7D-458D-99BE-E3DFE9FCF20C}" type="presParOf" srcId="{688A22D0-6873-4310-8787-5869A29A21D8}" destId="{13CB82FC-5C1B-45DD-BA00-0CAC67BCD758}" srcOrd="1" destOrd="0" presId="urn:microsoft.com/office/officeart/2005/8/layout/radial6"/>
    <dgm:cxn modelId="{C45043DA-4D4A-4513-8984-F7A66AC8D080}" type="presParOf" srcId="{688A22D0-6873-4310-8787-5869A29A21D8}" destId="{480E1333-5614-4644-BDB8-4B082AA9AA9B}" srcOrd="2" destOrd="0" presId="urn:microsoft.com/office/officeart/2005/8/layout/radial6"/>
    <dgm:cxn modelId="{BCD2931F-022D-4846-A8A5-B02A6C5A6EAB}" type="presParOf" srcId="{688A22D0-6873-4310-8787-5869A29A21D8}" destId="{3ACDCF28-4174-49BC-9A9B-CE845274479E}" srcOrd="3" destOrd="0" presId="urn:microsoft.com/office/officeart/2005/8/layout/radial6"/>
    <dgm:cxn modelId="{9DE0B5F1-7542-45B3-8317-FA18D3C418E1}" type="presParOf" srcId="{688A22D0-6873-4310-8787-5869A29A21D8}" destId="{139C0970-ABEA-4C01-B527-CFB5EECA7EB9}" srcOrd="4" destOrd="0" presId="urn:microsoft.com/office/officeart/2005/8/layout/radial6"/>
    <dgm:cxn modelId="{CA92DC21-03FE-4D40-9A08-52CC9071521D}" type="presParOf" srcId="{688A22D0-6873-4310-8787-5869A29A21D8}" destId="{5447297A-F27C-49A3-AF45-FA453328A26F}" srcOrd="5" destOrd="0" presId="urn:microsoft.com/office/officeart/2005/8/layout/radial6"/>
    <dgm:cxn modelId="{8F704CD5-9014-4632-B249-5BBD07D26A7D}" type="presParOf" srcId="{688A22D0-6873-4310-8787-5869A29A21D8}" destId="{2E952FDF-C3C1-46DB-85B9-4D8FA5E6F700}" srcOrd="6" destOrd="0" presId="urn:microsoft.com/office/officeart/2005/8/layout/radial6"/>
    <dgm:cxn modelId="{CE923080-829F-416F-A056-0EE4AC52681D}" type="presParOf" srcId="{688A22D0-6873-4310-8787-5869A29A21D8}" destId="{96C4BC84-41CE-4CD2-A7DF-6566463EC10B}" srcOrd="7" destOrd="0" presId="urn:microsoft.com/office/officeart/2005/8/layout/radial6"/>
    <dgm:cxn modelId="{7F2863F8-63C6-4B22-A3DE-7F75CEE53EBD}" type="presParOf" srcId="{688A22D0-6873-4310-8787-5869A29A21D8}" destId="{615C27F8-91D3-426F-9A40-71582E531C0C}" srcOrd="8" destOrd="0" presId="urn:microsoft.com/office/officeart/2005/8/layout/radial6"/>
    <dgm:cxn modelId="{AB54C64A-A68F-46B2-AA04-D996718BE172}" type="presParOf" srcId="{688A22D0-6873-4310-8787-5869A29A21D8}" destId="{37E2E2EE-9EDA-42D4-AAFA-A5AA27132AD4}" srcOrd="9" destOrd="0" presId="urn:microsoft.com/office/officeart/2005/8/layout/radial6"/>
    <dgm:cxn modelId="{F2373D55-647D-481D-AD71-5D67227E8ED4}" type="presParOf" srcId="{688A22D0-6873-4310-8787-5869A29A21D8}" destId="{66ED0DF9-8F92-4E19-B918-2D626242B778}" srcOrd="10" destOrd="0" presId="urn:microsoft.com/office/officeart/2005/8/layout/radial6"/>
    <dgm:cxn modelId="{046536CB-5D0E-4CA1-A245-F81DD3DF684F}" type="presParOf" srcId="{688A22D0-6873-4310-8787-5869A29A21D8}" destId="{93036FA4-42FA-41FB-B471-4061B71CB2FC}" srcOrd="11" destOrd="0" presId="urn:microsoft.com/office/officeart/2005/8/layout/radial6"/>
    <dgm:cxn modelId="{EEDC46F1-EBB3-4771-8ED2-E6A7C4F8ACDD}" type="presParOf" srcId="{688A22D0-6873-4310-8787-5869A29A21D8}" destId="{1B392AF4-C8B7-4D6D-A48C-0F28F4620A48}" srcOrd="12" destOrd="0" presId="urn:microsoft.com/office/officeart/2005/8/layout/radial6"/>
    <dgm:cxn modelId="{A38336B1-7C98-4435-B8E8-79B946287397}" type="presParOf" srcId="{688A22D0-6873-4310-8787-5869A29A21D8}" destId="{7E347B15-B8CC-47FD-B846-72FAA613BA6B}" srcOrd="13" destOrd="0" presId="urn:microsoft.com/office/officeart/2005/8/layout/radial6"/>
    <dgm:cxn modelId="{81A456FA-910E-4ECB-83FC-08812F99601D}" type="presParOf" srcId="{688A22D0-6873-4310-8787-5869A29A21D8}" destId="{12BC5211-C617-4F2B-955E-5C732FB74EB0}" srcOrd="14" destOrd="0" presId="urn:microsoft.com/office/officeart/2005/8/layout/radial6"/>
    <dgm:cxn modelId="{E8BDAED2-B62A-43B5-855A-F39A9F2FB190}" type="presParOf" srcId="{688A22D0-6873-4310-8787-5869A29A21D8}" destId="{EA6A459E-C806-4329-A9EB-9FD6E0B62715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A68E5A-A7E3-4D8D-A962-54273E8D1A31}" type="doc">
      <dgm:prSet loTypeId="urn:microsoft.com/office/officeart/2005/8/layout/chevron1" loCatId="process" qsTypeId="urn:microsoft.com/office/officeart/2005/8/quickstyle/simple1" qsCatId="simple" csTypeId="urn:microsoft.com/office/officeart/2005/8/colors/colorful4" csCatId="colorful" phldr="1"/>
      <dgm:spPr/>
    </dgm:pt>
    <dgm:pt modelId="{BD870592-B4A2-475A-A0D3-065B13AA3919}">
      <dgm:prSet phldrT="[Texto]"/>
      <dgm:spPr/>
      <dgm:t>
        <a:bodyPr/>
        <a:lstStyle/>
        <a:p>
          <a:r>
            <a:rPr lang="pt-PT" dirty="0"/>
            <a:t>Avaliar, questionar e refletir sobre as aulas de LA</a:t>
          </a:r>
        </a:p>
      </dgm:t>
    </dgm:pt>
    <dgm:pt modelId="{C5A9CA7D-4016-4C9D-8E91-FB01DF1F616C}" type="parTrans" cxnId="{5D8E0897-2E5A-44F5-AF46-6E446B5FD3A4}">
      <dgm:prSet/>
      <dgm:spPr/>
      <dgm:t>
        <a:bodyPr/>
        <a:lstStyle/>
        <a:p>
          <a:endParaRPr lang="pt-PT"/>
        </a:p>
      </dgm:t>
    </dgm:pt>
    <dgm:pt modelId="{FB3817DC-F7B0-4A3C-8504-1D424E93004B}" type="sibTrans" cxnId="{5D8E0897-2E5A-44F5-AF46-6E446B5FD3A4}">
      <dgm:prSet/>
      <dgm:spPr/>
      <dgm:t>
        <a:bodyPr/>
        <a:lstStyle/>
        <a:p>
          <a:endParaRPr lang="pt-PT"/>
        </a:p>
      </dgm:t>
    </dgm:pt>
    <dgm:pt modelId="{61D97FB6-A8CE-4CA9-9ADA-E8FE860943A2}">
      <dgm:prSet phldrT="[Texto]"/>
      <dgm:spPr/>
      <dgm:t>
        <a:bodyPr/>
        <a:lstStyle/>
        <a:p>
          <a:r>
            <a:rPr lang="pt-PT" dirty="0"/>
            <a:t>Relato de experiências de sucesso</a:t>
          </a:r>
        </a:p>
      </dgm:t>
    </dgm:pt>
    <dgm:pt modelId="{907F5BEF-4A2E-4CC2-96D4-89B2183834C8}" type="parTrans" cxnId="{1C22FCD8-55F8-46B3-B953-BDC93CCCEA45}">
      <dgm:prSet/>
      <dgm:spPr/>
      <dgm:t>
        <a:bodyPr/>
        <a:lstStyle/>
        <a:p>
          <a:endParaRPr lang="pt-PT"/>
        </a:p>
      </dgm:t>
    </dgm:pt>
    <dgm:pt modelId="{371BC780-4B5A-4FB5-A404-EE52906F55FF}" type="sibTrans" cxnId="{1C22FCD8-55F8-46B3-B953-BDC93CCCEA45}">
      <dgm:prSet/>
      <dgm:spPr/>
      <dgm:t>
        <a:bodyPr/>
        <a:lstStyle/>
        <a:p>
          <a:endParaRPr lang="pt-PT"/>
        </a:p>
      </dgm:t>
    </dgm:pt>
    <dgm:pt modelId="{EEE269DD-5414-4407-8DA0-732454C04ECD}">
      <dgm:prSet phldrT="[Texto]"/>
      <dgm:spPr/>
      <dgm:t>
        <a:bodyPr/>
        <a:lstStyle/>
        <a:p>
          <a:r>
            <a:rPr lang="pt-PT" dirty="0"/>
            <a:t>Desenvolvimento e partilha de recursos didáticos</a:t>
          </a:r>
        </a:p>
      </dgm:t>
    </dgm:pt>
    <dgm:pt modelId="{446792C8-E42D-4249-9350-D7CE1ACE9B1E}" type="parTrans" cxnId="{594528BA-067B-4208-9C58-CC3A4901AD80}">
      <dgm:prSet/>
      <dgm:spPr/>
      <dgm:t>
        <a:bodyPr/>
        <a:lstStyle/>
        <a:p>
          <a:endParaRPr lang="pt-PT"/>
        </a:p>
      </dgm:t>
    </dgm:pt>
    <dgm:pt modelId="{15D453F2-4800-4B11-A799-8E6172D0E057}" type="sibTrans" cxnId="{594528BA-067B-4208-9C58-CC3A4901AD80}">
      <dgm:prSet/>
      <dgm:spPr/>
      <dgm:t>
        <a:bodyPr/>
        <a:lstStyle/>
        <a:p>
          <a:endParaRPr lang="pt-PT"/>
        </a:p>
      </dgm:t>
    </dgm:pt>
    <dgm:pt modelId="{D62560B3-E283-4CA8-A968-883C66566337}" type="pres">
      <dgm:prSet presAssocID="{59A68E5A-A7E3-4D8D-A962-54273E8D1A31}" presName="Name0" presStyleCnt="0">
        <dgm:presLayoutVars>
          <dgm:dir/>
          <dgm:animLvl val="lvl"/>
          <dgm:resizeHandles val="exact"/>
        </dgm:presLayoutVars>
      </dgm:prSet>
      <dgm:spPr/>
    </dgm:pt>
    <dgm:pt modelId="{AB943E5F-1C5B-4EB3-A73D-79EA6C888908}" type="pres">
      <dgm:prSet presAssocID="{BD870592-B4A2-475A-A0D3-065B13AA391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8551AE8F-2EFE-4BAA-8589-5498A7E74946}" type="pres">
      <dgm:prSet presAssocID="{FB3817DC-F7B0-4A3C-8504-1D424E93004B}" presName="parTxOnlySpace" presStyleCnt="0"/>
      <dgm:spPr/>
    </dgm:pt>
    <dgm:pt modelId="{FF25871C-A23C-48AF-BA3E-EB12D10BA71E}" type="pres">
      <dgm:prSet presAssocID="{61D97FB6-A8CE-4CA9-9ADA-E8FE860943A2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1B0B3A39-77FF-4AA8-9543-E5E8B6D8A686}" type="pres">
      <dgm:prSet presAssocID="{371BC780-4B5A-4FB5-A404-EE52906F55FF}" presName="parTxOnlySpace" presStyleCnt="0"/>
      <dgm:spPr/>
    </dgm:pt>
    <dgm:pt modelId="{AA5E2542-492D-4D34-92D3-4D01C88EBED7}" type="pres">
      <dgm:prSet presAssocID="{EEE269DD-5414-4407-8DA0-732454C04ECD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94943C20-476B-4BE6-9C7D-EA6733C68618}" type="presOf" srcId="{EEE269DD-5414-4407-8DA0-732454C04ECD}" destId="{AA5E2542-492D-4D34-92D3-4D01C88EBED7}" srcOrd="0" destOrd="0" presId="urn:microsoft.com/office/officeart/2005/8/layout/chevron1"/>
    <dgm:cxn modelId="{A7CEBF2A-CBA5-46C2-8222-33E0374BCC3B}" type="presOf" srcId="{BD870592-B4A2-475A-A0D3-065B13AA3919}" destId="{AB943E5F-1C5B-4EB3-A73D-79EA6C888908}" srcOrd="0" destOrd="0" presId="urn:microsoft.com/office/officeart/2005/8/layout/chevron1"/>
    <dgm:cxn modelId="{09230F3E-FD08-477A-8B00-681B0CDFCF1A}" type="presOf" srcId="{61D97FB6-A8CE-4CA9-9ADA-E8FE860943A2}" destId="{FF25871C-A23C-48AF-BA3E-EB12D10BA71E}" srcOrd="0" destOrd="0" presId="urn:microsoft.com/office/officeart/2005/8/layout/chevron1"/>
    <dgm:cxn modelId="{5D8E0897-2E5A-44F5-AF46-6E446B5FD3A4}" srcId="{59A68E5A-A7E3-4D8D-A962-54273E8D1A31}" destId="{BD870592-B4A2-475A-A0D3-065B13AA3919}" srcOrd="0" destOrd="0" parTransId="{C5A9CA7D-4016-4C9D-8E91-FB01DF1F616C}" sibTransId="{FB3817DC-F7B0-4A3C-8504-1D424E93004B}"/>
    <dgm:cxn modelId="{594528BA-067B-4208-9C58-CC3A4901AD80}" srcId="{59A68E5A-A7E3-4D8D-A962-54273E8D1A31}" destId="{EEE269DD-5414-4407-8DA0-732454C04ECD}" srcOrd="2" destOrd="0" parTransId="{446792C8-E42D-4249-9350-D7CE1ACE9B1E}" sibTransId="{15D453F2-4800-4B11-A799-8E6172D0E057}"/>
    <dgm:cxn modelId="{F88192BC-6E91-40DD-BFB4-61A6CFCF8882}" type="presOf" srcId="{59A68E5A-A7E3-4D8D-A962-54273E8D1A31}" destId="{D62560B3-E283-4CA8-A968-883C66566337}" srcOrd="0" destOrd="0" presId="urn:microsoft.com/office/officeart/2005/8/layout/chevron1"/>
    <dgm:cxn modelId="{1C22FCD8-55F8-46B3-B953-BDC93CCCEA45}" srcId="{59A68E5A-A7E3-4D8D-A962-54273E8D1A31}" destId="{61D97FB6-A8CE-4CA9-9ADA-E8FE860943A2}" srcOrd="1" destOrd="0" parTransId="{907F5BEF-4A2E-4CC2-96D4-89B2183834C8}" sibTransId="{371BC780-4B5A-4FB5-A404-EE52906F55FF}"/>
    <dgm:cxn modelId="{DDEFE608-CBA9-47D7-984A-5EA7C004FCF3}" type="presParOf" srcId="{D62560B3-E283-4CA8-A968-883C66566337}" destId="{AB943E5F-1C5B-4EB3-A73D-79EA6C888908}" srcOrd="0" destOrd="0" presId="urn:microsoft.com/office/officeart/2005/8/layout/chevron1"/>
    <dgm:cxn modelId="{BBC1D092-D07E-4821-A64C-888DFBB61DDA}" type="presParOf" srcId="{D62560B3-E283-4CA8-A968-883C66566337}" destId="{8551AE8F-2EFE-4BAA-8589-5498A7E74946}" srcOrd="1" destOrd="0" presId="urn:microsoft.com/office/officeart/2005/8/layout/chevron1"/>
    <dgm:cxn modelId="{E9DB53DB-CC67-4A09-875A-C82517375F87}" type="presParOf" srcId="{D62560B3-E283-4CA8-A968-883C66566337}" destId="{FF25871C-A23C-48AF-BA3E-EB12D10BA71E}" srcOrd="2" destOrd="0" presId="urn:microsoft.com/office/officeart/2005/8/layout/chevron1"/>
    <dgm:cxn modelId="{47DCDA0C-E3C3-45C8-9EBA-CB6FC4A7C80B}" type="presParOf" srcId="{D62560B3-E283-4CA8-A968-883C66566337}" destId="{1B0B3A39-77FF-4AA8-9543-E5E8B6D8A686}" srcOrd="3" destOrd="0" presId="urn:microsoft.com/office/officeart/2005/8/layout/chevron1"/>
    <dgm:cxn modelId="{7BDDDC20-EDC8-407D-8B33-BD297ADA9BF6}" type="presParOf" srcId="{D62560B3-E283-4CA8-A968-883C66566337}" destId="{AA5E2542-492D-4D34-92D3-4D01C88EBED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227DCE-2250-49D0-B71F-578C3D65147C}">
      <dsp:nvSpPr>
        <dsp:cNvPr id="0" name=""/>
        <dsp:cNvSpPr/>
      </dsp:nvSpPr>
      <dsp:spPr>
        <a:xfrm>
          <a:off x="0" y="192765"/>
          <a:ext cx="2940987" cy="176459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LM e repertórios linguísticos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kern="1200" dirty="0"/>
            <a:t>(</a:t>
          </a:r>
          <a:r>
            <a:rPr lang="pt-PT" sz="1200" kern="1200" dirty="0" err="1"/>
            <a:t>Thondhlana</a:t>
          </a:r>
          <a:r>
            <a:rPr lang="pt-PT" sz="1200" kern="1200" dirty="0"/>
            <a:t> &amp; </a:t>
          </a:r>
          <a:r>
            <a:rPr lang="pt-PT" sz="1200" kern="1200" dirty="0" err="1"/>
            <a:t>Madziva</a:t>
          </a:r>
          <a:r>
            <a:rPr lang="pt-PT" sz="1200" kern="1200" dirty="0"/>
            <a:t>, 2017; </a:t>
          </a:r>
          <a:r>
            <a:rPr lang="pt-PT" sz="1200" kern="1200" dirty="0" err="1"/>
            <a:t>Karam</a:t>
          </a:r>
          <a:r>
            <a:rPr lang="pt-PT" sz="1200" kern="1200" dirty="0"/>
            <a:t>, </a:t>
          </a:r>
          <a:r>
            <a:rPr lang="pt-PT" sz="1200" kern="1200" dirty="0" err="1"/>
            <a:t>Kibler</a:t>
          </a:r>
          <a:r>
            <a:rPr lang="pt-PT" sz="1200" kern="1200" dirty="0"/>
            <a:t> &amp; </a:t>
          </a:r>
          <a:r>
            <a:rPr lang="pt-PT" sz="1200" kern="1200" dirty="0" err="1"/>
            <a:t>Yoder</a:t>
          </a:r>
          <a:r>
            <a:rPr lang="pt-PT" sz="1200" kern="1200" dirty="0"/>
            <a:t>, 2017)</a:t>
          </a:r>
        </a:p>
      </dsp:txBody>
      <dsp:txXfrm>
        <a:off x="0" y="192765"/>
        <a:ext cx="2940987" cy="1764592"/>
      </dsp:txXfrm>
    </dsp:sp>
    <dsp:sp modelId="{47A95C7B-7671-4361-BE0A-4FDA3C056E8B}">
      <dsp:nvSpPr>
        <dsp:cNvPr id="0" name=""/>
        <dsp:cNvSpPr/>
      </dsp:nvSpPr>
      <dsp:spPr>
        <a:xfrm>
          <a:off x="3235086" y="192765"/>
          <a:ext cx="2940987" cy="176459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Valorização das heranças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kern="1200" dirty="0"/>
            <a:t>(</a:t>
          </a:r>
          <a:r>
            <a:rPr lang="pt-PT" sz="1200" kern="1200" dirty="0" err="1"/>
            <a:t>Timm</a:t>
          </a:r>
          <a:r>
            <a:rPr lang="pt-PT" sz="1200" kern="1200" dirty="0"/>
            <a:t>, 2016)</a:t>
          </a:r>
        </a:p>
      </dsp:txBody>
      <dsp:txXfrm>
        <a:off x="3235086" y="192765"/>
        <a:ext cx="2940987" cy="1764592"/>
      </dsp:txXfrm>
    </dsp:sp>
    <dsp:sp modelId="{32CB3EAC-7A2D-47FF-9C0E-B325FA40C688}">
      <dsp:nvSpPr>
        <dsp:cNvPr id="0" name=""/>
        <dsp:cNvSpPr/>
      </dsp:nvSpPr>
      <dsp:spPr>
        <a:xfrm>
          <a:off x="6470172" y="192765"/>
          <a:ext cx="2940987" cy="176459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i="1" kern="1200" dirty="0" err="1"/>
            <a:t>Translanguaging</a:t>
          </a:r>
          <a:endParaRPr lang="pt-PT" sz="2000" i="1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kern="1200" dirty="0"/>
            <a:t>(</a:t>
          </a:r>
          <a:r>
            <a:rPr lang="pt-PT" sz="1200" kern="1200" dirty="0" err="1"/>
            <a:t>Kalocsányiová</a:t>
          </a:r>
          <a:r>
            <a:rPr lang="pt-PT" sz="1200" kern="1200" dirty="0"/>
            <a:t>, 2017)</a:t>
          </a:r>
        </a:p>
      </dsp:txBody>
      <dsp:txXfrm>
        <a:off x="6470172" y="192765"/>
        <a:ext cx="2940987" cy="1764592"/>
      </dsp:txXfrm>
    </dsp:sp>
    <dsp:sp modelId="{6BB4F068-4D7E-4396-A9EE-4840B9087352}">
      <dsp:nvSpPr>
        <dsp:cNvPr id="0" name=""/>
        <dsp:cNvSpPr/>
      </dsp:nvSpPr>
      <dsp:spPr>
        <a:xfrm>
          <a:off x="1617543" y="2251456"/>
          <a:ext cx="2940987" cy="176459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Participação e envolvimento</a:t>
          </a:r>
        </a:p>
      </dsp:txBody>
      <dsp:txXfrm>
        <a:off x="1617543" y="2251456"/>
        <a:ext cx="2940987" cy="1764592"/>
      </dsp:txXfrm>
    </dsp:sp>
    <dsp:sp modelId="{9EBCFEB5-33DF-40B4-B7AE-2B9288363B1B}">
      <dsp:nvSpPr>
        <dsp:cNvPr id="0" name=""/>
        <dsp:cNvSpPr/>
      </dsp:nvSpPr>
      <dsp:spPr>
        <a:xfrm>
          <a:off x="4852629" y="2251456"/>
          <a:ext cx="2940987" cy="176459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Potencia a aprendizagem da LA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kern="1200" dirty="0"/>
            <a:t>(</a:t>
          </a:r>
          <a:r>
            <a:rPr lang="pt-PT" sz="1200" kern="1200" dirty="0" err="1"/>
            <a:t>Kalocsányiová</a:t>
          </a:r>
          <a:r>
            <a:rPr lang="pt-PT" sz="1200" kern="1200" dirty="0"/>
            <a:t>, 2017)</a:t>
          </a:r>
        </a:p>
      </dsp:txBody>
      <dsp:txXfrm>
        <a:off x="4852629" y="2251456"/>
        <a:ext cx="2940987" cy="17645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D763E2-3A41-4521-AF3A-F5C620B44834}">
      <dsp:nvSpPr>
        <dsp:cNvPr id="0" name=""/>
        <dsp:cNvSpPr/>
      </dsp:nvSpPr>
      <dsp:spPr>
        <a:xfrm>
          <a:off x="9457" y="2480246"/>
          <a:ext cx="2826707" cy="16960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Diferentes contextos de aprendizagem (informais e não formais)</a:t>
          </a:r>
        </a:p>
      </dsp:txBody>
      <dsp:txXfrm>
        <a:off x="59132" y="2529921"/>
        <a:ext cx="2727357" cy="1596674"/>
      </dsp:txXfrm>
    </dsp:sp>
    <dsp:sp modelId="{116381FE-3F78-43A9-B1C3-C3A037C019E6}">
      <dsp:nvSpPr>
        <dsp:cNvPr id="0" name=""/>
        <dsp:cNvSpPr/>
      </dsp:nvSpPr>
      <dsp:spPr>
        <a:xfrm>
          <a:off x="3118836" y="2977746"/>
          <a:ext cx="599262" cy="7010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3300" kern="1200"/>
        </a:p>
      </dsp:txBody>
      <dsp:txXfrm>
        <a:off x="3118836" y="3117951"/>
        <a:ext cx="419483" cy="420613"/>
      </dsp:txXfrm>
    </dsp:sp>
    <dsp:sp modelId="{00D3A631-EF91-440F-BB3A-FE31B3CC52F2}">
      <dsp:nvSpPr>
        <dsp:cNvPr id="0" name=""/>
        <dsp:cNvSpPr/>
      </dsp:nvSpPr>
      <dsp:spPr>
        <a:xfrm>
          <a:off x="3966848" y="2480246"/>
          <a:ext cx="2826707" cy="16960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Abordagem holística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kern="1200" dirty="0"/>
            <a:t>(</a:t>
          </a:r>
          <a:r>
            <a:rPr lang="pt-PT" sz="1200" kern="1200" dirty="0" err="1"/>
            <a:t>Pastoor</a:t>
          </a:r>
          <a:r>
            <a:rPr lang="pt-PT" sz="1200" kern="1200" dirty="0"/>
            <a:t>, 2017)</a:t>
          </a:r>
        </a:p>
      </dsp:txBody>
      <dsp:txXfrm>
        <a:off x="4016523" y="2529921"/>
        <a:ext cx="2727357" cy="1596674"/>
      </dsp:txXfrm>
    </dsp:sp>
    <dsp:sp modelId="{FF1F380F-D41F-4921-A78D-CE5C31A8888E}">
      <dsp:nvSpPr>
        <dsp:cNvPr id="0" name=""/>
        <dsp:cNvSpPr/>
      </dsp:nvSpPr>
      <dsp:spPr>
        <a:xfrm>
          <a:off x="7076227" y="2977746"/>
          <a:ext cx="599262" cy="7010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3300" kern="1200"/>
        </a:p>
      </dsp:txBody>
      <dsp:txXfrm>
        <a:off x="7076227" y="3117951"/>
        <a:ext cx="419483" cy="420613"/>
      </dsp:txXfrm>
    </dsp:sp>
    <dsp:sp modelId="{C04C4A2F-248E-4D41-87EA-14594142C223}">
      <dsp:nvSpPr>
        <dsp:cNvPr id="0" name=""/>
        <dsp:cNvSpPr/>
      </dsp:nvSpPr>
      <dsp:spPr>
        <a:xfrm>
          <a:off x="7924239" y="2480246"/>
          <a:ext cx="2826707" cy="16960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Maior o desejo de aprender a LA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200" kern="1200" dirty="0"/>
            <a:t>(</a:t>
          </a:r>
          <a:r>
            <a:rPr lang="pt-PT" sz="1200" kern="1200" dirty="0" err="1"/>
            <a:t>Mogli</a:t>
          </a:r>
          <a:r>
            <a:rPr lang="pt-PT" sz="1200" kern="1200" dirty="0"/>
            <a:t> &amp; </a:t>
          </a:r>
          <a:r>
            <a:rPr lang="pt-PT" sz="1200" kern="1200" dirty="0" err="1"/>
            <a:t>Papadopoulou</a:t>
          </a:r>
          <a:r>
            <a:rPr lang="pt-PT" sz="1200" kern="1200" dirty="0"/>
            <a:t>, 2018) </a:t>
          </a:r>
        </a:p>
      </dsp:txBody>
      <dsp:txXfrm>
        <a:off x="7973914" y="2529921"/>
        <a:ext cx="2727357" cy="15966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306740-6BA4-4951-BE68-80ED2A569001}">
      <dsp:nvSpPr>
        <dsp:cNvPr id="0" name=""/>
        <dsp:cNvSpPr/>
      </dsp:nvSpPr>
      <dsp:spPr>
        <a:xfrm rot="5400000">
          <a:off x="5376184" y="3540599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Adaptação aos níveis de </a:t>
          </a:r>
          <a:r>
            <a:rPr lang="pt-PT" sz="1800" kern="1200" dirty="0" err="1"/>
            <a:t>alfabetiza-ção</a:t>
          </a:r>
          <a:endParaRPr lang="pt-PT" sz="1800" kern="1200" dirty="0"/>
        </a:p>
      </dsp:txBody>
      <dsp:txXfrm rot="-5400000">
        <a:off x="5779065" y="3723049"/>
        <a:ext cx="1202866" cy="1382606"/>
      </dsp:txXfrm>
    </dsp:sp>
    <dsp:sp modelId="{02197E65-E626-4078-88EC-6CEB94E24A32}">
      <dsp:nvSpPr>
        <dsp:cNvPr id="0" name=""/>
        <dsp:cNvSpPr/>
      </dsp:nvSpPr>
      <dsp:spPr>
        <a:xfrm>
          <a:off x="5437901" y="401821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8A3589-8403-43DE-B9EC-08D81E02455F}">
      <dsp:nvSpPr>
        <dsp:cNvPr id="0" name=""/>
        <dsp:cNvSpPr/>
      </dsp:nvSpPr>
      <dsp:spPr>
        <a:xfrm rot="5400000">
          <a:off x="3505775" y="13056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b="0" kern="1200" dirty="0"/>
            <a:t>Proficiência linguística</a:t>
          </a:r>
        </a:p>
      </dsp:txBody>
      <dsp:txXfrm rot="-5400000">
        <a:off x="3908656" y="313010"/>
        <a:ext cx="1202866" cy="1382606"/>
      </dsp:txXfrm>
    </dsp:sp>
    <dsp:sp modelId="{BFDBD40D-A9B1-41AC-B9B5-5A28024CCE78}">
      <dsp:nvSpPr>
        <dsp:cNvPr id="0" name=""/>
        <dsp:cNvSpPr/>
      </dsp:nvSpPr>
      <dsp:spPr>
        <a:xfrm rot="5400000">
          <a:off x="2548388" y="1832587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 err="1"/>
            <a:t>Necessida-des</a:t>
          </a:r>
          <a:r>
            <a:rPr lang="pt-PT" sz="1800" kern="1200" dirty="0"/>
            <a:t> </a:t>
          </a:r>
          <a:r>
            <a:rPr lang="pt-PT" sz="1800" kern="1200" dirty="0" err="1"/>
            <a:t>comunicati-vas</a:t>
          </a:r>
          <a:endParaRPr lang="pt-PT" sz="1800" kern="1200" dirty="0"/>
        </a:p>
      </dsp:txBody>
      <dsp:txXfrm rot="-5400000">
        <a:off x="2951269" y="2015037"/>
        <a:ext cx="1202866" cy="1382606"/>
      </dsp:txXfrm>
    </dsp:sp>
    <dsp:sp modelId="{94755484-E2D2-485A-B229-24ED541D64BB}">
      <dsp:nvSpPr>
        <dsp:cNvPr id="0" name=""/>
        <dsp:cNvSpPr/>
      </dsp:nvSpPr>
      <dsp:spPr>
        <a:xfrm>
          <a:off x="448468" y="2106744"/>
          <a:ext cx="2169318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58BE3A-3F27-4529-835F-6F5FCA134208}">
      <dsp:nvSpPr>
        <dsp:cNvPr id="0" name=""/>
        <dsp:cNvSpPr/>
      </dsp:nvSpPr>
      <dsp:spPr>
        <a:xfrm rot="5400000">
          <a:off x="4446844" y="183558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PT" sz="1800" kern="1200" dirty="0"/>
            <a:t>Atos </a:t>
          </a:r>
          <a:r>
            <a:rPr lang="pt-PT" sz="1800" kern="1200" dirty="0" err="1"/>
            <a:t>comunicati-vos</a:t>
          </a:r>
          <a:r>
            <a:rPr lang="pt-PT" sz="1800" kern="1200" dirty="0"/>
            <a:t> reais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1800" kern="1200" dirty="0"/>
        </a:p>
      </dsp:txBody>
      <dsp:txXfrm rot="-5400000">
        <a:off x="4849725" y="2018030"/>
        <a:ext cx="1202866" cy="1382606"/>
      </dsp:txXfrm>
    </dsp:sp>
    <dsp:sp modelId="{4CB06A9F-2F90-4FCB-B711-E0E4DE19351D}">
      <dsp:nvSpPr>
        <dsp:cNvPr id="0" name=""/>
        <dsp:cNvSpPr/>
      </dsp:nvSpPr>
      <dsp:spPr>
        <a:xfrm rot="5400000">
          <a:off x="3506806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 err="1"/>
            <a:t>Representa-ções</a:t>
          </a:r>
          <a:endParaRPr lang="pt-PT" sz="1800" kern="1200" dirty="0"/>
        </a:p>
      </dsp:txBody>
      <dsp:txXfrm rot="-5400000">
        <a:off x="3909687" y="3722953"/>
        <a:ext cx="1202866" cy="1382606"/>
      </dsp:txXfrm>
    </dsp:sp>
    <dsp:sp modelId="{1B1F83C0-694B-4A46-91F8-CA66FF35093B}">
      <dsp:nvSpPr>
        <dsp:cNvPr id="0" name=""/>
        <dsp:cNvSpPr/>
      </dsp:nvSpPr>
      <dsp:spPr>
        <a:xfrm>
          <a:off x="5437901" y="3811668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5A4D65-9787-4DC6-A601-8E68E1059FA4}">
      <dsp:nvSpPr>
        <dsp:cNvPr id="0" name=""/>
        <dsp:cNvSpPr/>
      </dsp:nvSpPr>
      <dsp:spPr>
        <a:xfrm rot="5400000">
          <a:off x="1619499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Motivações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Interesses</a:t>
          </a:r>
        </a:p>
      </dsp:txBody>
      <dsp:txXfrm rot="-5400000">
        <a:off x="2022380" y="3722953"/>
        <a:ext cx="1202866" cy="13826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6A459E-C806-4329-A9EB-9FD6E0B62715}">
      <dsp:nvSpPr>
        <dsp:cNvPr id="0" name=""/>
        <dsp:cNvSpPr/>
      </dsp:nvSpPr>
      <dsp:spPr>
        <a:xfrm>
          <a:off x="3141731" y="796379"/>
          <a:ext cx="5161462" cy="5161462"/>
        </a:xfrm>
        <a:prstGeom prst="blockArc">
          <a:avLst>
            <a:gd name="adj1" fmla="val 11880000"/>
            <a:gd name="adj2" fmla="val 16200000"/>
            <a:gd name="adj3" fmla="val 4641"/>
          </a:avLst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392AF4-C8B7-4D6D-A48C-0F28F4620A48}">
      <dsp:nvSpPr>
        <dsp:cNvPr id="0" name=""/>
        <dsp:cNvSpPr/>
      </dsp:nvSpPr>
      <dsp:spPr>
        <a:xfrm>
          <a:off x="2765977" y="604295"/>
          <a:ext cx="5912970" cy="5545629"/>
        </a:xfrm>
        <a:prstGeom prst="blockArc">
          <a:avLst>
            <a:gd name="adj1" fmla="val 7560000"/>
            <a:gd name="adj2" fmla="val 11880000"/>
            <a:gd name="adj3" fmla="val 4641"/>
          </a:avLst>
        </a:prstGeom>
        <a:solidFill>
          <a:schemeClr val="accent2">
            <a:hueOff val="-992530"/>
            <a:satOff val="1119"/>
            <a:lumOff val="264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E2E2EE-9EDA-42D4-AAFA-A5AA27132AD4}">
      <dsp:nvSpPr>
        <dsp:cNvPr id="0" name=""/>
        <dsp:cNvSpPr/>
      </dsp:nvSpPr>
      <dsp:spPr>
        <a:xfrm>
          <a:off x="2765977" y="604295"/>
          <a:ext cx="5912970" cy="5545629"/>
        </a:xfrm>
        <a:prstGeom prst="blockArc">
          <a:avLst>
            <a:gd name="adj1" fmla="val 3240000"/>
            <a:gd name="adj2" fmla="val 7560000"/>
            <a:gd name="adj3" fmla="val 4641"/>
          </a:avLst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952FDF-C3C1-46DB-85B9-4D8FA5E6F700}">
      <dsp:nvSpPr>
        <dsp:cNvPr id="0" name=""/>
        <dsp:cNvSpPr/>
      </dsp:nvSpPr>
      <dsp:spPr>
        <a:xfrm>
          <a:off x="2765977" y="604295"/>
          <a:ext cx="5912970" cy="5545629"/>
        </a:xfrm>
        <a:prstGeom prst="blockArc">
          <a:avLst>
            <a:gd name="adj1" fmla="val 20520000"/>
            <a:gd name="adj2" fmla="val 3240000"/>
            <a:gd name="adj3" fmla="val 4641"/>
          </a:avLst>
        </a:prstGeom>
        <a:solidFill>
          <a:schemeClr val="accent2">
            <a:hueOff val="-330843"/>
            <a:satOff val="373"/>
            <a:lumOff val="88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CDCF28-4174-49BC-9A9B-CE845274479E}">
      <dsp:nvSpPr>
        <dsp:cNvPr id="0" name=""/>
        <dsp:cNvSpPr/>
      </dsp:nvSpPr>
      <dsp:spPr>
        <a:xfrm>
          <a:off x="2765977" y="604295"/>
          <a:ext cx="5912970" cy="5545629"/>
        </a:xfrm>
        <a:prstGeom prst="blockArc">
          <a:avLst>
            <a:gd name="adj1" fmla="val 16200000"/>
            <a:gd name="adj2" fmla="val 20520000"/>
            <a:gd name="adj3" fmla="val 464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5D9B3E-3A45-4C4A-A345-668328714FB5}">
      <dsp:nvSpPr>
        <dsp:cNvPr id="0" name=""/>
        <dsp:cNvSpPr/>
      </dsp:nvSpPr>
      <dsp:spPr>
        <a:xfrm>
          <a:off x="4340159" y="1981783"/>
          <a:ext cx="2764605" cy="27906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700" kern="1200" dirty="0"/>
            <a:t>Formação em LA</a:t>
          </a:r>
        </a:p>
      </dsp:txBody>
      <dsp:txXfrm>
        <a:off x="4745026" y="2390465"/>
        <a:ext cx="1954871" cy="1973289"/>
      </dsp:txXfrm>
    </dsp:sp>
    <dsp:sp modelId="{13CB82FC-5C1B-45DD-BA00-0CAC67BCD758}">
      <dsp:nvSpPr>
        <dsp:cNvPr id="0" name=""/>
        <dsp:cNvSpPr/>
      </dsp:nvSpPr>
      <dsp:spPr>
        <a:xfrm>
          <a:off x="4691258" y="-159146"/>
          <a:ext cx="2062409" cy="20308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700" kern="1200" dirty="0"/>
            <a:t>Aquisição da linguagem</a:t>
          </a:r>
        </a:p>
      </dsp:txBody>
      <dsp:txXfrm>
        <a:off x="4993291" y="138263"/>
        <a:ext cx="1458343" cy="1436015"/>
      </dsp:txXfrm>
    </dsp:sp>
    <dsp:sp modelId="{139C0970-ABEA-4C01-B527-CFB5EECA7EB9}">
      <dsp:nvSpPr>
        <dsp:cNvPr id="0" name=""/>
        <dsp:cNvSpPr/>
      </dsp:nvSpPr>
      <dsp:spPr>
        <a:xfrm>
          <a:off x="7088719" y="1582711"/>
          <a:ext cx="2062409" cy="2030833"/>
        </a:xfrm>
        <a:prstGeom prst="ellipse">
          <a:avLst/>
        </a:prstGeom>
        <a:solidFill>
          <a:schemeClr val="accent2">
            <a:hueOff val="-330843"/>
            <a:satOff val="373"/>
            <a:lumOff val="88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700" kern="1200" dirty="0"/>
            <a:t>Didática da língua</a:t>
          </a:r>
        </a:p>
      </dsp:txBody>
      <dsp:txXfrm>
        <a:off x="7390752" y="1880120"/>
        <a:ext cx="1458343" cy="1436015"/>
      </dsp:txXfrm>
    </dsp:sp>
    <dsp:sp modelId="{96C4BC84-41CE-4CD2-A7DF-6566463EC10B}">
      <dsp:nvSpPr>
        <dsp:cNvPr id="0" name=""/>
        <dsp:cNvSpPr/>
      </dsp:nvSpPr>
      <dsp:spPr>
        <a:xfrm>
          <a:off x="6172970" y="4401096"/>
          <a:ext cx="2062409" cy="2030833"/>
        </a:xfrm>
        <a:prstGeom prst="ellipse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700" kern="1200" dirty="0"/>
            <a:t>Multilinguismo</a:t>
          </a:r>
        </a:p>
      </dsp:txBody>
      <dsp:txXfrm>
        <a:off x="6475003" y="4698505"/>
        <a:ext cx="1458343" cy="1436015"/>
      </dsp:txXfrm>
    </dsp:sp>
    <dsp:sp modelId="{66ED0DF9-8F92-4E19-B918-2D626242B778}">
      <dsp:nvSpPr>
        <dsp:cNvPr id="0" name=""/>
        <dsp:cNvSpPr/>
      </dsp:nvSpPr>
      <dsp:spPr>
        <a:xfrm>
          <a:off x="3209545" y="4401096"/>
          <a:ext cx="2062409" cy="2030833"/>
        </a:xfrm>
        <a:prstGeom prst="ellipse">
          <a:avLst/>
        </a:prstGeom>
        <a:solidFill>
          <a:schemeClr val="accent2">
            <a:hueOff val="-992530"/>
            <a:satOff val="1119"/>
            <a:lumOff val="264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700" kern="1200" dirty="0"/>
            <a:t>Migração e integração</a:t>
          </a:r>
        </a:p>
      </dsp:txBody>
      <dsp:txXfrm>
        <a:off x="3511578" y="4698505"/>
        <a:ext cx="1458343" cy="1436015"/>
      </dsp:txXfrm>
    </dsp:sp>
    <dsp:sp modelId="{7E347B15-B8CC-47FD-B846-72FAA613BA6B}">
      <dsp:nvSpPr>
        <dsp:cNvPr id="0" name=""/>
        <dsp:cNvSpPr/>
      </dsp:nvSpPr>
      <dsp:spPr>
        <a:xfrm>
          <a:off x="2493183" y="1766310"/>
          <a:ext cx="1663635" cy="1663635"/>
        </a:xfrm>
        <a:prstGeom prst="ellipse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700" kern="1200" dirty="0" err="1"/>
            <a:t>Translangua-ging</a:t>
          </a:r>
          <a:endParaRPr lang="pt-PT" sz="1700" kern="1200" dirty="0"/>
        </a:p>
      </dsp:txBody>
      <dsp:txXfrm>
        <a:off x="2736817" y="2009944"/>
        <a:ext cx="1176367" cy="117636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943E5F-1C5B-4EB3-A73D-79EA6C888908}">
      <dsp:nvSpPr>
        <dsp:cNvPr id="0" name=""/>
        <dsp:cNvSpPr/>
      </dsp:nvSpPr>
      <dsp:spPr>
        <a:xfrm>
          <a:off x="2381" y="2129102"/>
          <a:ext cx="2901156" cy="1160462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900" kern="1200" dirty="0"/>
            <a:t>Avaliar, questionar e refletir sobre as aulas de LA</a:t>
          </a:r>
        </a:p>
      </dsp:txBody>
      <dsp:txXfrm>
        <a:off x="582612" y="2129102"/>
        <a:ext cx="1740694" cy="1160462"/>
      </dsp:txXfrm>
    </dsp:sp>
    <dsp:sp modelId="{FF25871C-A23C-48AF-BA3E-EB12D10BA71E}">
      <dsp:nvSpPr>
        <dsp:cNvPr id="0" name=""/>
        <dsp:cNvSpPr/>
      </dsp:nvSpPr>
      <dsp:spPr>
        <a:xfrm>
          <a:off x="2613421" y="2129102"/>
          <a:ext cx="2901156" cy="1160462"/>
        </a:xfrm>
        <a:prstGeom prst="chevron">
          <a:avLst/>
        </a:prstGeom>
        <a:solidFill>
          <a:schemeClr val="accent4">
            <a:hueOff val="-764177"/>
            <a:satOff val="-5123"/>
            <a:lumOff val="-529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900" kern="1200" dirty="0"/>
            <a:t>Relato de experiências de sucesso</a:t>
          </a:r>
        </a:p>
      </dsp:txBody>
      <dsp:txXfrm>
        <a:off x="3193652" y="2129102"/>
        <a:ext cx="1740694" cy="1160462"/>
      </dsp:txXfrm>
    </dsp:sp>
    <dsp:sp modelId="{AA5E2542-492D-4D34-92D3-4D01C88EBED7}">
      <dsp:nvSpPr>
        <dsp:cNvPr id="0" name=""/>
        <dsp:cNvSpPr/>
      </dsp:nvSpPr>
      <dsp:spPr>
        <a:xfrm>
          <a:off x="5224462" y="2129102"/>
          <a:ext cx="2901156" cy="1160462"/>
        </a:xfrm>
        <a:prstGeom prst="chevron">
          <a:avLst/>
        </a:prstGeom>
        <a:solidFill>
          <a:schemeClr val="accent4">
            <a:hueOff val="-1528355"/>
            <a:satOff val="-10245"/>
            <a:lumOff val="-1058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900" kern="1200" dirty="0"/>
            <a:t>Desenvolvimento e partilha de recursos didáticos</a:t>
          </a:r>
        </a:p>
      </dsp:txBody>
      <dsp:txXfrm>
        <a:off x="5804693" y="2129102"/>
        <a:ext cx="1740694" cy="1160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11377-B004-4860-AF98-AD53771B4672}" type="datetimeFigureOut">
              <a:rPr lang="pt-PT" smtClean="0"/>
              <a:t>25/03/2019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84F7F-23AE-493F-A7E0-A604C59083C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55248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PT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PT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Perspetivas para o ensino do Português Língua de Acolhimento a imigrantes e refugiados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924303" y="4955643"/>
            <a:ext cx="2605088" cy="665314"/>
          </a:xfrm>
        </p:spPr>
        <p:txBody>
          <a:bodyPr>
            <a:noAutofit/>
          </a:bodyPr>
          <a:lstStyle/>
          <a:p>
            <a:pPr algn="ctr"/>
            <a:r>
              <a:rPr lang="pt-PT" sz="2000" dirty="0"/>
              <a:t>Joana Pinho</a:t>
            </a:r>
          </a:p>
          <a:p>
            <a:pPr algn="ctr"/>
            <a:r>
              <a:rPr lang="pt-PT" sz="2000" dirty="0"/>
              <a:t>Maria Helena Ançã</a:t>
            </a:r>
          </a:p>
        </p:txBody>
      </p:sp>
      <p:pic>
        <p:nvPicPr>
          <p:cNvPr id="4" name="Image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0814" y="6155841"/>
            <a:ext cx="13970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8289" y="6159016"/>
            <a:ext cx="825500" cy="70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370358" y="5852585"/>
            <a:ext cx="169024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r>
              <a:rPr kumimoji="0" lang="pt-PT" altLang="pt-PT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Apoio financeiro da FCT e do FSE no âmbito do III Quadro Comunitário de Apoio no âmbito do projeto SFRH/BD/132109/2017.</a:t>
            </a:r>
            <a:endParaRPr kumimoji="0" lang="pt-PT" altLang="pt-PT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r>
              <a:rPr kumimoji="0" lang="pt-PT" altLang="pt-PT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pt-PT" altLang="pt-PT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2" descr="Resultado de imagem para universidade de aveiro cidtf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467" y="5632001"/>
            <a:ext cx="2080322" cy="515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3106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contributos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024127" y="1893193"/>
            <a:ext cx="4648011" cy="523220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pt-PT" sz="2800" dirty="0"/>
              <a:t>Atitude face à aprendizagem</a:t>
            </a:r>
          </a:p>
        </p:txBody>
      </p:sp>
      <p:sp>
        <p:nvSpPr>
          <p:cNvPr id="8" name="Marcador de Posição de Conteúdo 2"/>
          <p:cNvSpPr txBox="1">
            <a:spLocks/>
          </p:cNvSpPr>
          <p:nvPr/>
        </p:nvSpPr>
        <p:spPr>
          <a:xfrm>
            <a:off x="14288" y="6086478"/>
            <a:ext cx="12030075" cy="828674"/>
          </a:xfrm>
          <a:prstGeom prst="rect">
            <a:avLst/>
          </a:prstGeom>
          <a:ln>
            <a:noFill/>
          </a:ln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600" dirty="0" err="1"/>
              <a:t>Mogli</a:t>
            </a:r>
            <a:r>
              <a:rPr lang="pt-PT" sz="1600" dirty="0"/>
              <a:t> &amp; </a:t>
            </a:r>
            <a:r>
              <a:rPr lang="pt-PT" sz="1600" dirty="0" err="1"/>
              <a:t>Papadopoulou</a:t>
            </a:r>
            <a:r>
              <a:rPr lang="pt-PT" sz="1600" dirty="0"/>
              <a:t>, 2018; </a:t>
            </a:r>
            <a:r>
              <a:rPr lang="pt-PT" sz="1600" dirty="0" err="1"/>
              <a:t>Terrasi-Haufe</a:t>
            </a:r>
            <a:r>
              <a:rPr lang="pt-PT" sz="1600" dirty="0"/>
              <a:t>, Hoffmann &amp; </a:t>
            </a:r>
            <a:r>
              <a:rPr lang="pt-PT" sz="1600" dirty="0" err="1"/>
              <a:t>Sogl</a:t>
            </a:r>
            <a:r>
              <a:rPr lang="pt-PT" sz="1600" dirty="0"/>
              <a:t>, 2018; Costa &amp; </a:t>
            </a:r>
            <a:r>
              <a:rPr lang="pt-PT" sz="1600" dirty="0" err="1"/>
              <a:t>Taño</a:t>
            </a:r>
            <a:r>
              <a:rPr lang="pt-PT" sz="1600" dirty="0"/>
              <a:t>, 2017; </a:t>
            </a:r>
            <a:r>
              <a:rPr lang="pt-PT" sz="1600" dirty="0" err="1"/>
              <a:t>Deudará</a:t>
            </a:r>
            <a:r>
              <a:rPr lang="pt-PT" sz="1600" dirty="0"/>
              <a:t>, Arantes &amp; Rocha, 2017; </a:t>
            </a:r>
            <a:r>
              <a:rPr lang="pt-PT" sz="1600" dirty="0" err="1"/>
              <a:t>Mogli</a:t>
            </a:r>
            <a:r>
              <a:rPr lang="pt-PT" sz="1600" dirty="0"/>
              <a:t> &amp; </a:t>
            </a:r>
            <a:r>
              <a:rPr lang="pt-PT" sz="1600" dirty="0" err="1"/>
              <a:t>Papadopoulou</a:t>
            </a:r>
            <a:r>
              <a:rPr lang="pt-PT" sz="1600" dirty="0"/>
              <a:t>, 2018</a:t>
            </a:r>
          </a:p>
        </p:txBody>
      </p:sp>
      <p:graphicFrame>
        <p:nvGraphicFramePr>
          <p:cNvPr id="3" name="Diagrama 2"/>
          <p:cNvGraphicFramePr/>
          <p:nvPr>
            <p:extLst/>
          </p:nvPr>
        </p:nvGraphicFramePr>
        <p:xfrm>
          <a:off x="2616200" y="70446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8234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contributos</a:t>
            </a:r>
          </a:p>
        </p:txBody>
      </p:sp>
      <p:sp>
        <p:nvSpPr>
          <p:cNvPr id="8" name="Marcador de Posição de Conteúdo 2"/>
          <p:cNvSpPr txBox="1">
            <a:spLocks/>
          </p:cNvSpPr>
          <p:nvPr/>
        </p:nvSpPr>
        <p:spPr>
          <a:xfrm>
            <a:off x="1052873" y="3225183"/>
            <a:ext cx="4076167" cy="229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600" dirty="0"/>
              <a:t>Há uma grande </a:t>
            </a:r>
            <a:r>
              <a:rPr lang="pt-PT" sz="1600" b="1" dirty="0"/>
              <a:t>lacuna</a:t>
            </a:r>
            <a:r>
              <a:rPr lang="pt-PT" sz="1600" dirty="0"/>
              <a:t> no ensino do [Português]LA, pois não há políticas públicas, nem professores com formação além do ensino do [Português]LE (Amado, 2014; </a:t>
            </a:r>
            <a:r>
              <a:rPr lang="pt-PT" sz="1600" dirty="0" err="1"/>
              <a:t>Deusdará</a:t>
            </a:r>
            <a:r>
              <a:rPr lang="pt-PT" sz="1600" dirty="0"/>
              <a:t>, Arantes &amp; Rocha, 2017). </a:t>
            </a:r>
          </a:p>
          <a:p>
            <a:pPr marL="0" indent="0" algn="just">
              <a:buNone/>
            </a:pPr>
            <a:r>
              <a:rPr lang="pt-PT" sz="1600" dirty="0" err="1"/>
              <a:t>Thondhlana</a:t>
            </a:r>
            <a:r>
              <a:rPr lang="pt-PT" sz="1600" dirty="0"/>
              <a:t> &amp; </a:t>
            </a:r>
            <a:r>
              <a:rPr lang="pt-PT" sz="1600" dirty="0" err="1"/>
              <a:t>Madziva</a:t>
            </a:r>
            <a:r>
              <a:rPr lang="pt-PT" sz="1600" dirty="0"/>
              <a:t> (2017), </a:t>
            </a:r>
            <a:r>
              <a:rPr lang="pt-PT" sz="1600" dirty="0" err="1"/>
              <a:t>Timm</a:t>
            </a:r>
            <a:r>
              <a:rPr lang="pt-PT" sz="1600" dirty="0"/>
              <a:t> (2016), Costa &amp; </a:t>
            </a:r>
            <a:r>
              <a:rPr lang="pt-PT" sz="1600" dirty="0" err="1"/>
              <a:t>Taño</a:t>
            </a:r>
            <a:r>
              <a:rPr lang="pt-PT" sz="1600" dirty="0"/>
              <a:t> (2017), </a:t>
            </a:r>
            <a:r>
              <a:rPr lang="pt-PT" sz="1600" dirty="0" err="1"/>
              <a:t>Terrasi-Haufe</a:t>
            </a:r>
            <a:r>
              <a:rPr lang="pt-PT" sz="1600" dirty="0"/>
              <a:t>, Hoffmann &amp; </a:t>
            </a:r>
            <a:r>
              <a:rPr lang="pt-PT" sz="1600" dirty="0" err="1"/>
              <a:t>Sogl</a:t>
            </a:r>
            <a:r>
              <a:rPr lang="pt-PT" sz="1600" dirty="0"/>
              <a:t> (2018)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024127" y="1841675"/>
            <a:ext cx="4133661" cy="523220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pt-PT" sz="2800" dirty="0"/>
              <a:t>Formação de professores</a:t>
            </a:r>
          </a:p>
        </p:txBody>
      </p: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3271682787"/>
              </p:ext>
            </p:extLst>
          </p:nvPr>
        </p:nvGraphicFramePr>
        <p:xfrm>
          <a:off x="2662332" y="256604"/>
          <a:ext cx="11644312" cy="6272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8586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contributos</a:t>
            </a:r>
          </a:p>
        </p:txBody>
      </p:sp>
      <p:sp>
        <p:nvSpPr>
          <p:cNvPr id="6" name="Marcador de Posição de Conteúdo 2"/>
          <p:cNvSpPr txBox="1">
            <a:spLocks/>
          </p:cNvSpPr>
          <p:nvPr/>
        </p:nvSpPr>
        <p:spPr>
          <a:xfrm>
            <a:off x="2249058" y="4862191"/>
            <a:ext cx="7693884" cy="175777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sz="1800"/>
              <a:t>“...to seek out educators among the refugee population and involve them in schools to support native teachers and facilitate cultural exchange [...] This would create an integrative bridge between the native and host culture and promote a feeling of belonging” </a:t>
            </a:r>
            <a:r>
              <a:rPr lang="pt-PT" sz="1800" dirty="0"/>
              <a:t>(</a:t>
            </a:r>
            <a:r>
              <a:rPr lang="pt-PT" sz="1800" dirty="0" err="1"/>
              <a:t>Timm</a:t>
            </a:r>
            <a:r>
              <a:rPr lang="pt-PT" sz="1800" dirty="0"/>
              <a:t>, 2016)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024127" y="1827387"/>
            <a:ext cx="3576448" cy="523220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pt-PT" sz="2800" dirty="0"/>
              <a:t>Trabalho colaborativo</a:t>
            </a:r>
          </a:p>
        </p:txBody>
      </p:sp>
      <p:graphicFrame>
        <p:nvGraphicFramePr>
          <p:cNvPr id="3" name="Diagrama 2"/>
          <p:cNvGraphicFramePr/>
          <p:nvPr>
            <p:extLst/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tângulo 3"/>
          <p:cNvSpPr/>
          <p:nvPr/>
        </p:nvSpPr>
        <p:spPr>
          <a:xfrm>
            <a:off x="3505200" y="4091672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pt-PT" sz="1600" dirty="0"/>
              <a:t>(</a:t>
            </a:r>
            <a:r>
              <a:rPr lang="pt-PT" sz="1600" dirty="0" err="1"/>
              <a:t>Deudará</a:t>
            </a:r>
            <a:r>
              <a:rPr lang="pt-PT" sz="1600" dirty="0"/>
              <a:t>, Arantes &amp; Rocha, 2017; </a:t>
            </a:r>
            <a:r>
              <a:rPr lang="pt-PT" sz="1600" dirty="0" err="1"/>
              <a:t>Terrasi-Haufe</a:t>
            </a:r>
            <a:r>
              <a:rPr lang="pt-PT" sz="1600" dirty="0"/>
              <a:t>, Hoffmann &amp; </a:t>
            </a:r>
            <a:r>
              <a:rPr lang="pt-PT" sz="1600" dirty="0" err="1"/>
              <a:t>Sogl</a:t>
            </a:r>
            <a:r>
              <a:rPr lang="pt-PT" sz="1600" dirty="0"/>
              <a:t>, 2018).</a:t>
            </a:r>
          </a:p>
        </p:txBody>
      </p:sp>
    </p:spTree>
    <p:extLst>
      <p:ext uri="{BB962C8B-B14F-4D97-AF65-F5344CB8AC3E}">
        <p14:creationId xmlns:p14="http://schemas.microsoft.com/office/powerpoint/2010/main" val="3511188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Considerações finais</a:t>
            </a:r>
          </a:p>
        </p:txBody>
      </p:sp>
      <p:sp>
        <p:nvSpPr>
          <p:cNvPr id="10" name="Marcador de Posição de Conteúdo 2"/>
          <p:cNvSpPr>
            <a:spLocks noGrp="1"/>
          </p:cNvSpPr>
          <p:nvPr>
            <p:ph idx="1"/>
          </p:nvPr>
        </p:nvSpPr>
        <p:spPr>
          <a:xfrm>
            <a:off x="746975" y="2070408"/>
            <a:ext cx="10768750" cy="46379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PT" sz="2400" b="1" dirty="0"/>
              <a:t>Perspetivar o ensino do PLA a I-R:</a:t>
            </a:r>
          </a:p>
          <a:p>
            <a:pPr marL="0" indent="0">
              <a:buNone/>
            </a:pPr>
            <a:endParaRPr lang="pt-PT" sz="24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pt-PT" sz="2400" dirty="0"/>
              <a:t> Recomendações ou orientações didáticas para o ensino do PLA a I-R;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PT" sz="2400" dirty="0"/>
              <a:t> Sustentação de novos estudos e mais aprofundados</a:t>
            </a:r>
          </a:p>
          <a:p>
            <a:pPr>
              <a:buFont typeface="Wingdings" panose="05000000000000000000" pitchFamily="2" charset="2"/>
              <a:buChar char="Ø"/>
            </a:pPr>
            <a:endParaRPr lang="pt-PT" sz="2400" dirty="0"/>
          </a:p>
        </p:txBody>
      </p:sp>
      <p:sp>
        <p:nvSpPr>
          <p:cNvPr id="12" name="Marcador de Posição de Conteúdo 2"/>
          <p:cNvSpPr txBox="1">
            <a:spLocks/>
          </p:cNvSpPr>
          <p:nvPr/>
        </p:nvSpPr>
        <p:spPr>
          <a:xfrm>
            <a:off x="726303" y="4750896"/>
            <a:ext cx="9052355" cy="11144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pt-PT" sz="1800" b="1" dirty="0"/>
              <a:t>Educação em Português para aprendentes imigrantes e refugiados em contexto não formal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t-PT" sz="1800" dirty="0"/>
              <a:t>Pinho, J. sob orientação de Ançã, M.H.</a:t>
            </a:r>
          </a:p>
        </p:txBody>
      </p:sp>
      <p:sp>
        <p:nvSpPr>
          <p:cNvPr id="13" name="Seta para baixo 12"/>
          <p:cNvSpPr/>
          <p:nvPr/>
        </p:nvSpPr>
        <p:spPr>
          <a:xfrm>
            <a:off x="4729068" y="4160846"/>
            <a:ext cx="400050" cy="4714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5" name="Image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9374" y="5598620"/>
            <a:ext cx="13970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Imagem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6849" y="5601795"/>
            <a:ext cx="825500" cy="70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9908273" y="5015010"/>
            <a:ext cx="2074461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r>
              <a:rPr kumimoji="0" lang="pt-PT" altLang="pt-PT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Apoio financeiro da FCT e do FSE no âmbito do III Quadro Comunitário de Apoio no âmbito do projeto SFRH/BD/132109/2017.</a:t>
            </a:r>
            <a:endParaRPr kumimoji="0" lang="pt-PT" altLang="pt-PT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r>
              <a:rPr kumimoji="0" lang="pt-PT" altLang="pt-PT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pt-PT" altLang="pt-PT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Picture 2" descr="Resultado de imagem para universidade de aveiro cidtf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1311" y="4499039"/>
            <a:ext cx="2080322" cy="515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6801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Referências bibliográficas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11248" y="1815925"/>
            <a:ext cx="10566859" cy="4971244"/>
          </a:xfrm>
        </p:spPr>
        <p:txBody>
          <a:bodyPr>
            <a:noAutofit/>
          </a:bodyPr>
          <a:lstStyle/>
          <a:p>
            <a:r>
              <a:rPr lang="pt-PT" sz="1400" dirty="0"/>
              <a:t>Amado, R. de S. (2013). O ensino de português como língua de acolhimento para refugiados. </a:t>
            </a:r>
            <a:r>
              <a:rPr lang="pt-PT" sz="1400" i="1" dirty="0"/>
              <a:t>Revista SIPLE</a:t>
            </a:r>
            <a:r>
              <a:rPr lang="pt-PT" sz="1400" dirty="0"/>
              <a:t>, </a:t>
            </a:r>
            <a:r>
              <a:rPr lang="pt-PT" sz="1400" i="1" dirty="0"/>
              <a:t>4</a:t>
            </a:r>
            <a:r>
              <a:rPr lang="pt-PT" sz="1400" dirty="0"/>
              <a:t>(2). </a:t>
            </a:r>
            <a:r>
              <a:rPr lang="pt-PT" sz="1400" dirty="0" err="1"/>
              <a:t>Retrieved</a:t>
            </a:r>
            <a:r>
              <a:rPr lang="pt-PT" sz="1400" dirty="0"/>
              <a:t> </a:t>
            </a:r>
            <a:r>
              <a:rPr lang="pt-PT" sz="1400" dirty="0" err="1"/>
              <a:t>from</a:t>
            </a:r>
            <a:r>
              <a:rPr lang="pt-PT" sz="1400" dirty="0"/>
              <a:t> http://www.siple.org.br/index.php?option=com_content&amp;view=article&amp;id=309:o-ensino-de-portugues-como-lingua-de-acolhimento-para-refugiados&amp;catid=70:edicao-7&amp;Itemid=113</a:t>
            </a:r>
          </a:p>
          <a:p>
            <a:r>
              <a:rPr lang="pt-PT" sz="1400" dirty="0"/>
              <a:t>Ançã, M. H. (2003). Português: língua de acolhimento: entre contornos e aproximações. In </a:t>
            </a:r>
            <a:r>
              <a:rPr lang="pt-PT" sz="1400" i="1" dirty="0"/>
              <a:t>Congresso Internacional sobre História e Situação da Educação em África e Timor</a:t>
            </a:r>
            <a:r>
              <a:rPr lang="pt-PT" sz="1400" dirty="0"/>
              <a:t> (pp. 1–6). Lisboa: Universidade Nova de Lisboa.</a:t>
            </a:r>
          </a:p>
          <a:p>
            <a:r>
              <a:rPr lang="pt-PT" sz="1400" dirty="0"/>
              <a:t>Ançã, M. H. (2004). À volta da língua de acolhimento. In </a:t>
            </a:r>
            <a:r>
              <a:rPr lang="pt-PT" sz="1400" i="1" dirty="0"/>
              <a:t>Encontro Regional da Associação Portuguesa de Linguística</a:t>
            </a:r>
            <a:r>
              <a:rPr lang="pt-PT" sz="1400" dirty="0"/>
              <a:t>. Setúbal: ESE Setúbal.</a:t>
            </a:r>
          </a:p>
          <a:p>
            <a:r>
              <a:rPr lang="pt-PT" sz="1400" dirty="0"/>
              <a:t>Ançã, M. H. (2006). Entre a língua de acolhimento e a língua de afastamento. In </a:t>
            </a:r>
            <a:r>
              <a:rPr lang="pt-PT" sz="1400" i="1" dirty="0"/>
              <a:t>XIII ENDIPE</a:t>
            </a:r>
            <a:r>
              <a:rPr lang="pt-PT" sz="1400" dirty="0"/>
              <a:t>. Recife: Universidade Federal de </a:t>
            </a:r>
            <a:r>
              <a:rPr lang="pt-PT" sz="1400" dirty="0" err="1"/>
              <a:t>Pernanbuco</a:t>
            </a:r>
            <a:r>
              <a:rPr lang="pt-PT" sz="1400" dirty="0"/>
              <a:t>.</a:t>
            </a:r>
          </a:p>
          <a:p>
            <a:r>
              <a:rPr lang="pt-PT" sz="1400" dirty="0" err="1"/>
              <a:t>Dybå</a:t>
            </a:r>
            <a:r>
              <a:rPr lang="pt-PT" sz="1400" dirty="0"/>
              <a:t>, I. &amp; </a:t>
            </a:r>
            <a:r>
              <a:rPr lang="pt-PT" sz="1400" dirty="0" err="1"/>
              <a:t>Dingsøyr</a:t>
            </a:r>
            <a:r>
              <a:rPr lang="pt-PT" sz="1400" dirty="0"/>
              <a:t>, T. (2008). </a:t>
            </a:r>
            <a:r>
              <a:rPr lang="pt-PT" sz="1400" dirty="0" err="1"/>
              <a:t>Empirical</a:t>
            </a:r>
            <a:r>
              <a:rPr lang="pt-PT" sz="1400" dirty="0"/>
              <a:t> </a:t>
            </a:r>
            <a:r>
              <a:rPr lang="pt-PT" sz="1400" dirty="0" err="1"/>
              <a:t>Studies</a:t>
            </a:r>
            <a:r>
              <a:rPr lang="pt-PT" sz="1400" dirty="0"/>
              <a:t> </a:t>
            </a:r>
            <a:r>
              <a:rPr lang="pt-PT" sz="1400" dirty="0" err="1"/>
              <a:t>of</a:t>
            </a:r>
            <a:r>
              <a:rPr lang="pt-PT" sz="1400" dirty="0"/>
              <a:t> Agile Software </a:t>
            </a:r>
            <a:r>
              <a:rPr lang="pt-PT" sz="1400" dirty="0" err="1"/>
              <a:t>Development</a:t>
            </a:r>
            <a:r>
              <a:rPr lang="pt-PT" sz="1400" dirty="0"/>
              <a:t>: A </a:t>
            </a:r>
            <a:r>
              <a:rPr lang="pt-PT" sz="1400" dirty="0" err="1"/>
              <a:t>Systematic</a:t>
            </a:r>
            <a:r>
              <a:rPr lang="pt-PT" sz="1400" dirty="0"/>
              <a:t> </a:t>
            </a:r>
            <a:r>
              <a:rPr lang="pt-PT" sz="1400" dirty="0" err="1"/>
              <a:t>Review</a:t>
            </a:r>
            <a:r>
              <a:rPr lang="pt-PT" sz="1400" dirty="0"/>
              <a:t>. </a:t>
            </a:r>
            <a:r>
              <a:rPr lang="pt-PT" sz="1400" dirty="0" err="1"/>
              <a:t>Information</a:t>
            </a:r>
            <a:r>
              <a:rPr lang="pt-PT" sz="1400" dirty="0"/>
              <a:t> </a:t>
            </a:r>
            <a:r>
              <a:rPr lang="pt-PT" sz="1400" dirty="0" err="1"/>
              <a:t>and</a:t>
            </a:r>
            <a:r>
              <a:rPr lang="pt-PT" sz="1400" dirty="0"/>
              <a:t> Software </a:t>
            </a:r>
            <a:r>
              <a:rPr lang="pt-PT" sz="1400" dirty="0" err="1"/>
              <a:t>Technology</a:t>
            </a:r>
            <a:r>
              <a:rPr lang="pt-PT" sz="1400" dirty="0"/>
              <a:t>, 50 (9–10),833–859. </a:t>
            </a:r>
            <a:r>
              <a:rPr lang="pt-PT" sz="1400" dirty="0" err="1"/>
              <a:t>Retrieved</a:t>
            </a:r>
            <a:r>
              <a:rPr lang="pt-PT" sz="1400" dirty="0"/>
              <a:t> </a:t>
            </a:r>
            <a:r>
              <a:rPr lang="pt-PT" sz="1400" dirty="0" err="1"/>
              <a:t>from</a:t>
            </a:r>
            <a:r>
              <a:rPr lang="pt-PT" sz="1400" dirty="0"/>
              <a:t> https://www.ntnu.no/wiki/download/attachments/78978214/TorgeirDingsøyr_EmpiricalStudiesOfAgileSoftwareDevelopment.pdf?version=1&amp;modificationDate=1425040178000&amp;api=v2"</a:t>
            </a:r>
          </a:p>
          <a:p>
            <a:r>
              <a:rPr lang="pt-PT" sz="1400" dirty="0" err="1"/>
              <a:t>Deusdará</a:t>
            </a:r>
            <a:r>
              <a:rPr lang="pt-PT" sz="1400" dirty="0"/>
              <a:t>, B., Arantes, P., &amp; Rocha, D. (2017). Cruzando Fronteiras: a Promoção de Direitos com Refugiados nas Práticas de Ensino de Línguas. </a:t>
            </a:r>
            <a:r>
              <a:rPr lang="pt-PT" sz="1400" i="1" dirty="0" err="1"/>
              <a:t>Gragoatá</a:t>
            </a:r>
            <a:r>
              <a:rPr lang="pt-PT" sz="1400" dirty="0"/>
              <a:t>, 268–288. https://doi.org/10.22409/gragoata.2017n42a885</a:t>
            </a:r>
          </a:p>
          <a:p>
            <a:r>
              <a:rPr lang="pt-PT" sz="1400" dirty="0" err="1"/>
              <a:t>García</a:t>
            </a:r>
            <a:r>
              <a:rPr lang="pt-PT" sz="1400" dirty="0"/>
              <a:t>, O. (2014). Educação, multilinguismo e </a:t>
            </a:r>
            <a:r>
              <a:rPr lang="pt-PT" sz="1400" dirty="0" err="1"/>
              <a:t>translanguaging</a:t>
            </a:r>
            <a:r>
              <a:rPr lang="pt-PT" sz="1400" dirty="0"/>
              <a:t> no século XXI. In M. A. Moreira &amp; K. </a:t>
            </a:r>
            <a:r>
              <a:rPr lang="pt-PT" sz="1400" dirty="0" err="1"/>
              <a:t>Zeichner</a:t>
            </a:r>
            <a:r>
              <a:rPr lang="pt-PT" sz="1400" dirty="0"/>
              <a:t> (Eds.), </a:t>
            </a:r>
            <a:r>
              <a:rPr lang="pt-PT" sz="1400" i="1" dirty="0"/>
              <a:t>Filhos de um Deus Menos: Diversidade Linguística e Justiça Social na Formação de Professores</a:t>
            </a:r>
            <a:r>
              <a:rPr lang="pt-PT" sz="1400" dirty="0"/>
              <a:t> (pp. 53–76). Ramada: Edições </a:t>
            </a:r>
            <a:r>
              <a:rPr lang="pt-PT" sz="1400" dirty="0" err="1"/>
              <a:t>Pedafo</a:t>
            </a:r>
            <a:r>
              <a:rPr lang="pt-PT" sz="1400" dirty="0"/>
              <a:t>, Lda.</a:t>
            </a:r>
          </a:p>
          <a:p>
            <a:r>
              <a:rPr lang="pt-PT" sz="1400" dirty="0"/>
              <a:t>Grosso, M. J. dos R. (2010). Língua de acolhimento, língua de integração. </a:t>
            </a:r>
            <a:r>
              <a:rPr lang="pt-PT" sz="1400" i="1" dirty="0"/>
              <a:t>Revista Horizontes de </a:t>
            </a:r>
            <a:r>
              <a:rPr lang="pt-PT" sz="1400" i="1" dirty="0" err="1"/>
              <a:t>Linguistica</a:t>
            </a:r>
            <a:r>
              <a:rPr lang="pt-PT" sz="1400" i="1" dirty="0"/>
              <a:t> Aplicada</a:t>
            </a:r>
            <a:r>
              <a:rPr lang="pt-PT" sz="1400" dirty="0"/>
              <a:t>, </a:t>
            </a:r>
            <a:r>
              <a:rPr lang="pt-PT" sz="1400" i="1" dirty="0"/>
              <a:t>9</a:t>
            </a:r>
            <a:r>
              <a:rPr lang="pt-PT" sz="1400" dirty="0"/>
              <a:t>(2), 61–77. </a:t>
            </a:r>
            <a:r>
              <a:rPr lang="pt-PT" sz="1400" dirty="0" err="1"/>
              <a:t>Retrieved</a:t>
            </a:r>
            <a:r>
              <a:rPr lang="pt-PT" sz="1400" dirty="0"/>
              <a:t> </a:t>
            </a:r>
            <a:r>
              <a:rPr lang="pt-PT" sz="1400" dirty="0" err="1"/>
              <a:t>from</a:t>
            </a:r>
            <a:r>
              <a:rPr lang="pt-PT" sz="1400" dirty="0"/>
              <a:t> http://periodicos.unb.br/index.php/horizontesla/article/viewArticle/5665</a:t>
            </a:r>
          </a:p>
        </p:txBody>
      </p:sp>
    </p:spTree>
    <p:extLst>
      <p:ext uri="{BB962C8B-B14F-4D97-AF65-F5344CB8AC3E}">
        <p14:creationId xmlns:p14="http://schemas.microsoft.com/office/powerpoint/2010/main" val="617468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Referências bibliográficas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24128" y="1835234"/>
            <a:ext cx="10463827" cy="4436773"/>
          </a:xfrm>
        </p:spPr>
        <p:txBody>
          <a:bodyPr>
            <a:noAutofit/>
          </a:bodyPr>
          <a:lstStyle/>
          <a:p>
            <a:r>
              <a:rPr lang="pt-PT" sz="1400" dirty="0" err="1"/>
              <a:t>Kalocsányiová</a:t>
            </a:r>
            <a:r>
              <a:rPr lang="pt-PT" sz="1400" dirty="0"/>
              <a:t>, E. (2017). </a:t>
            </a:r>
            <a:r>
              <a:rPr lang="pt-PT" sz="1400" dirty="0" err="1"/>
              <a:t>Towards</a:t>
            </a:r>
            <a:r>
              <a:rPr lang="pt-PT" sz="1400" dirty="0"/>
              <a:t> a </a:t>
            </a:r>
            <a:r>
              <a:rPr lang="pt-PT" sz="1400" dirty="0" err="1"/>
              <a:t>repertoire-building</a:t>
            </a:r>
            <a:r>
              <a:rPr lang="pt-PT" sz="1400" dirty="0"/>
              <a:t> </a:t>
            </a:r>
            <a:r>
              <a:rPr lang="pt-PT" sz="1400" dirty="0" err="1"/>
              <a:t>approach</a:t>
            </a:r>
            <a:r>
              <a:rPr lang="pt-PT" sz="1400" dirty="0"/>
              <a:t>: </a:t>
            </a:r>
            <a:r>
              <a:rPr lang="pt-PT" sz="1400" dirty="0" err="1"/>
              <a:t>multilingualism</a:t>
            </a:r>
            <a:r>
              <a:rPr lang="pt-PT" sz="1400" dirty="0"/>
              <a:t> in </a:t>
            </a:r>
            <a:r>
              <a:rPr lang="pt-PT" sz="1400" dirty="0" err="1"/>
              <a:t>language</a:t>
            </a:r>
            <a:r>
              <a:rPr lang="pt-PT" sz="1400" dirty="0"/>
              <a:t> classes for </a:t>
            </a:r>
            <a:r>
              <a:rPr lang="pt-PT" sz="1400" dirty="0" err="1"/>
              <a:t>refugees</a:t>
            </a:r>
            <a:r>
              <a:rPr lang="pt-PT" sz="1400" dirty="0"/>
              <a:t> in </a:t>
            </a:r>
            <a:r>
              <a:rPr lang="pt-PT" sz="1400" dirty="0" err="1"/>
              <a:t>Luxembourg</a:t>
            </a:r>
            <a:r>
              <a:rPr lang="pt-PT" sz="1400" dirty="0"/>
              <a:t>. </a:t>
            </a:r>
            <a:r>
              <a:rPr lang="pt-PT" sz="1400" i="1" dirty="0" err="1"/>
              <a:t>Language</a:t>
            </a:r>
            <a:r>
              <a:rPr lang="pt-PT" sz="1400" i="1" dirty="0"/>
              <a:t> </a:t>
            </a:r>
            <a:r>
              <a:rPr lang="pt-PT" sz="1400" i="1" dirty="0" err="1"/>
              <a:t>and</a:t>
            </a:r>
            <a:r>
              <a:rPr lang="pt-PT" sz="1400" i="1" dirty="0"/>
              <a:t> Intercultural </a:t>
            </a:r>
            <a:r>
              <a:rPr lang="pt-PT" sz="1400" i="1" dirty="0" err="1"/>
              <a:t>Communication</a:t>
            </a:r>
            <a:r>
              <a:rPr lang="pt-PT" sz="1400" dirty="0"/>
              <a:t>, </a:t>
            </a:r>
            <a:r>
              <a:rPr lang="pt-PT" sz="1400" i="1" dirty="0"/>
              <a:t>17</a:t>
            </a:r>
            <a:r>
              <a:rPr lang="pt-PT" sz="1400" dirty="0"/>
              <a:t>(4), 474–493. https://doi.org/10.1080/14708477.2017.1368149</a:t>
            </a:r>
          </a:p>
          <a:p>
            <a:r>
              <a:rPr lang="pt-PT" sz="1400" dirty="0" err="1"/>
              <a:t>Karam</a:t>
            </a:r>
            <a:r>
              <a:rPr lang="pt-PT" sz="1400" dirty="0"/>
              <a:t>, F. J., </a:t>
            </a:r>
            <a:r>
              <a:rPr lang="pt-PT" sz="1400" dirty="0" err="1"/>
              <a:t>Kibler</a:t>
            </a:r>
            <a:r>
              <a:rPr lang="pt-PT" sz="1400" dirty="0"/>
              <a:t>, A. K., &amp; </a:t>
            </a:r>
            <a:r>
              <a:rPr lang="pt-PT" sz="1400" dirty="0" err="1"/>
              <a:t>Yoder</a:t>
            </a:r>
            <a:r>
              <a:rPr lang="pt-PT" sz="1400" dirty="0"/>
              <a:t>, P. J. (2017). “</a:t>
            </a:r>
            <a:r>
              <a:rPr lang="pt-PT" sz="1400" dirty="0" err="1"/>
              <a:t>Because</a:t>
            </a:r>
            <a:r>
              <a:rPr lang="pt-PT" sz="1400" dirty="0"/>
              <a:t> </a:t>
            </a:r>
            <a:r>
              <a:rPr lang="pt-PT" sz="1400" dirty="0" err="1"/>
              <a:t>even</a:t>
            </a:r>
            <a:r>
              <a:rPr lang="pt-PT" sz="1400" dirty="0"/>
              <a:t> </a:t>
            </a:r>
            <a:r>
              <a:rPr lang="pt-PT" sz="1400" dirty="0" err="1"/>
              <a:t>us</a:t>
            </a:r>
            <a:r>
              <a:rPr lang="pt-PT" sz="1400" dirty="0"/>
              <a:t>, </a:t>
            </a:r>
            <a:r>
              <a:rPr lang="pt-PT" sz="1400" dirty="0" err="1"/>
              <a:t>Arabs</a:t>
            </a:r>
            <a:r>
              <a:rPr lang="pt-PT" sz="1400" dirty="0"/>
              <a:t>, </a:t>
            </a:r>
            <a:r>
              <a:rPr lang="pt-PT" sz="1400" dirty="0" err="1"/>
              <a:t>now</a:t>
            </a:r>
            <a:r>
              <a:rPr lang="pt-PT" sz="1400" dirty="0"/>
              <a:t> </a:t>
            </a:r>
            <a:r>
              <a:rPr lang="pt-PT" sz="1400" dirty="0" err="1"/>
              <a:t>speak</a:t>
            </a:r>
            <a:r>
              <a:rPr lang="pt-PT" sz="1400" dirty="0"/>
              <a:t> </a:t>
            </a:r>
            <a:r>
              <a:rPr lang="pt-PT" sz="1400" dirty="0" err="1"/>
              <a:t>English</a:t>
            </a:r>
            <a:r>
              <a:rPr lang="pt-PT" sz="1400" dirty="0"/>
              <a:t>”: </a:t>
            </a:r>
            <a:r>
              <a:rPr lang="pt-PT" sz="1400" dirty="0" err="1"/>
              <a:t>Syrian</a:t>
            </a:r>
            <a:r>
              <a:rPr lang="pt-PT" sz="1400" dirty="0"/>
              <a:t> </a:t>
            </a:r>
            <a:r>
              <a:rPr lang="pt-PT" sz="1400" dirty="0" err="1"/>
              <a:t>refugee</a:t>
            </a:r>
            <a:r>
              <a:rPr lang="pt-PT" sz="1400" dirty="0"/>
              <a:t> </a:t>
            </a:r>
            <a:r>
              <a:rPr lang="pt-PT" sz="1400" dirty="0" err="1"/>
              <a:t>teachers</a:t>
            </a:r>
            <a:r>
              <a:rPr lang="pt-PT" sz="1400" dirty="0"/>
              <a:t>’ </a:t>
            </a:r>
            <a:r>
              <a:rPr lang="pt-PT" sz="1400" dirty="0" err="1"/>
              <a:t>investment</a:t>
            </a:r>
            <a:r>
              <a:rPr lang="pt-PT" sz="1400" dirty="0"/>
              <a:t> in </a:t>
            </a:r>
            <a:r>
              <a:rPr lang="pt-PT" sz="1400" dirty="0" err="1"/>
              <a:t>English</a:t>
            </a:r>
            <a:r>
              <a:rPr lang="pt-PT" sz="1400" dirty="0"/>
              <a:t> as a </a:t>
            </a:r>
            <a:r>
              <a:rPr lang="pt-PT" sz="1400" dirty="0" err="1"/>
              <a:t>foreign</a:t>
            </a:r>
            <a:r>
              <a:rPr lang="pt-PT" sz="1400" dirty="0"/>
              <a:t> </a:t>
            </a:r>
            <a:r>
              <a:rPr lang="pt-PT" sz="1400" dirty="0" err="1"/>
              <a:t>language</a:t>
            </a:r>
            <a:r>
              <a:rPr lang="pt-PT" sz="1400" dirty="0"/>
              <a:t>. </a:t>
            </a:r>
            <a:r>
              <a:rPr lang="pt-PT" sz="1400" i="1" dirty="0" err="1"/>
              <a:t>International</a:t>
            </a:r>
            <a:r>
              <a:rPr lang="pt-PT" sz="1400" i="1" dirty="0"/>
              <a:t> </a:t>
            </a:r>
            <a:r>
              <a:rPr lang="pt-PT" sz="1400" i="1" dirty="0" err="1"/>
              <a:t>Journal</a:t>
            </a:r>
            <a:r>
              <a:rPr lang="pt-PT" sz="1400" i="1" dirty="0"/>
              <a:t> </a:t>
            </a:r>
            <a:r>
              <a:rPr lang="pt-PT" sz="1400" i="1" dirty="0" err="1"/>
              <a:t>of</a:t>
            </a:r>
            <a:r>
              <a:rPr lang="pt-PT" sz="1400" i="1" dirty="0"/>
              <a:t> Intercultural </a:t>
            </a:r>
            <a:r>
              <a:rPr lang="pt-PT" sz="1400" i="1" dirty="0" err="1"/>
              <a:t>Relations</a:t>
            </a:r>
            <a:r>
              <a:rPr lang="pt-PT" sz="1400" dirty="0"/>
              <a:t>, </a:t>
            </a:r>
            <a:r>
              <a:rPr lang="pt-PT" sz="1400" i="1" dirty="0"/>
              <a:t>60</a:t>
            </a:r>
            <a:r>
              <a:rPr lang="pt-PT" sz="1400" dirty="0"/>
              <a:t>, 169–182. https://doi.org/10.1016/J.IJINTREL.2017.04.006</a:t>
            </a:r>
          </a:p>
          <a:p>
            <a:r>
              <a:rPr lang="pt-PT" sz="1400" dirty="0" err="1"/>
              <a:t>Madziva</a:t>
            </a:r>
            <a:r>
              <a:rPr lang="pt-PT" sz="1400" dirty="0"/>
              <a:t>, R., &amp; </a:t>
            </a:r>
            <a:r>
              <a:rPr lang="pt-PT" sz="1400" dirty="0" err="1"/>
              <a:t>Thondhlana</a:t>
            </a:r>
            <a:r>
              <a:rPr lang="pt-PT" sz="1400" dirty="0"/>
              <a:t>, J. (2017a). </a:t>
            </a:r>
            <a:r>
              <a:rPr lang="pt-PT" sz="1400" dirty="0" err="1"/>
              <a:t>Provision</a:t>
            </a:r>
            <a:r>
              <a:rPr lang="pt-PT" sz="1400" dirty="0"/>
              <a:t> </a:t>
            </a:r>
            <a:r>
              <a:rPr lang="pt-PT" sz="1400" dirty="0" err="1"/>
              <a:t>of</a:t>
            </a:r>
            <a:r>
              <a:rPr lang="pt-PT" sz="1400" dirty="0"/>
              <a:t> </a:t>
            </a:r>
            <a:r>
              <a:rPr lang="pt-PT" sz="1400" dirty="0" err="1"/>
              <a:t>quality</a:t>
            </a:r>
            <a:r>
              <a:rPr lang="pt-PT" sz="1400" dirty="0"/>
              <a:t> </a:t>
            </a:r>
            <a:r>
              <a:rPr lang="pt-PT" sz="1400" dirty="0" err="1"/>
              <a:t>education</a:t>
            </a:r>
            <a:r>
              <a:rPr lang="pt-PT" sz="1400" dirty="0"/>
              <a:t> in </a:t>
            </a:r>
            <a:r>
              <a:rPr lang="pt-PT" sz="1400" dirty="0" err="1"/>
              <a:t>the</a:t>
            </a:r>
            <a:r>
              <a:rPr lang="pt-PT" sz="1400" dirty="0"/>
              <a:t> </a:t>
            </a:r>
            <a:r>
              <a:rPr lang="pt-PT" sz="1400" dirty="0" err="1"/>
              <a:t>context</a:t>
            </a:r>
            <a:r>
              <a:rPr lang="pt-PT" sz="1400" dirty="0"/>
              <a:t> </a:t>
            </a:r>
            <a:r>
              <a:rPr lang="pt-PT" sz="1400" dirty="0" err="1"/>
              <a:t>of</a:t>
            </a:r>
            <a:r>
              <a:rPr lang="pt-PT" sz="1400" dirty="0"/>
              <a:t> </a:t>
            </a:r>
            <a:r>
              <a:rPr lang="pt-PT" sz="1400" dirty="0" err="1"/>
              <a:t>Syrian</a:t>
            </a:r>
            <a:r>
              <a:rPr lang="pt-PT" sz="1400" dirty="0"/>
              <a:t> </a:t>
            </a:r>
            <a:r>
              <a:rPr lang="pt-PT" sz="1400" dirty="0" err="1"/>
              <a:t>refugee</a:t>
            </a:r>
            <a:r>
              <a:rPr lang="pt-PT" sz="1400" dirty="0"/>
              <a:t> </a:t>
            </a:r>
            <a:r>
              <a:rPr lang="pt-PT" sz="1400" dirty="0" err="1"/>
              <a:t>children</a:t>
            </a:r>
            <a:r>
              <a:rPr lang="pt-PT" sz="1400" dirty="0"/>
              <a:t> in </a:t>
            </a:r>
            <a:r>
              <a:rPr lang="pt-PT" sz="1400" dirty="0" err="1"/>
              <a:t>the</a:t>
            </a:r>
            <a:r>
              <a:rPr lang="pt-PT" sz="1400" dirty="0"/>
              <a:t> UK: </a:t>
            </a:r>
            <a:r>
              <a:rPr lang="pt-PT" sz="1400" dirty="0" err="1"/>
              <a:t>opportunities</a:t>
            </a:r>
            <a:r>
              <a:rPr lang="pt-PT" sz="1400" dirty="0"/>
              <a:t> </a:t>
            </a:r>
            <a:r>
              <a:rPr lang="pt-PT" sz="1400" dirty="0" err="1"/>
              <a:t>and</a:t>
            </a:r>
            <a:r>
              <a:rPr lang="pt-PT" sz="1400" dirty="0"/>
              <a:t> </a:t>
            </a:r>
            <a:r>
              <a:rPr lang="pt-PT" sz="1400" dirty="0" err="1"/>
              <a:t>challenges</a:t>
            </a:r>
            <a:r>
              <a:rPr lang="pt-PT" sz="1400" dirty="0"/>
              <a:t>. </a:t>
            </a:r>
            <a:r>
              <a:rPr lang="pt-PT" sz="1400" i="1" dirty="0"/>
              <a:t>Compare: A </a:t>
            </a:r>
            <a:r>
              <a:rPr lang="pt-PT" sz="1400" i="1" dirty="0" err="1"/>
              <a:t>Journal</a:t>
            </a:r>
            <a:r>
              <a:rPr lang="pt-PT" sz="1400" i="1" dirty="0"/>
              <a:t> </a:t>
            </a:r>
            <a:r>
              <a:rPr lang="pt-PT" sz="1400" i="1" dirty="0" err="1"/>
              <a:t>of</a:t>
            </a:r>
            <a:r>
              <a:rPr lang="pt-PT" sz="1400" i="1" dirty="0"/>
              <a:t> </a:t>
            </a:r>
            <a:r>
              <a:rPr lang="pt-PT" sz="1400" i="1" dirty="0" err="1"/>
              <a:t>Comparative</a:t>
            </a:r>
            <a:r>
              <a:rPr lang="pt-PT" sz="1400" i="1" dirty="0"/>
              <a:t> </a:t>
            </a:r>
            <a:r>
              <a:rPr lang="pt-PT" sz="1400" i="1" dirty="0" err="1"/>
              <a:t>and</a:t>
            </a:r>
            <a:r>
              <a:rPr lang="pt-PT" sz="1400" i="1" dirty="0"/>
              <a:t> </a:t>
            </a:r>
            <a:r>
              <a:rPr lang="pt-PT" sz="1400" i="1" dirty="0" err="1"/>
              <a:t>International</a:t>
            </a:r>
            <a:r>
              <a:rPr lang="pt-PT" sz="1400" i="1" dirty="0"/>
              <a:t> </a:t>
            </a:r>
            <a:r>
              <a:rPr lang="pt-PT" sz="1400" i="1" dirty="0" err="1"/>
              <a:t>Education</a:t>
            </a:r>
            <a:r>
              <a:rPr lang="pt-PT" sz="1400" dirty="0"/>
              <a:t>, </a:t>
            </a:r>
            <a:r>
              <a:rPr lang="pt-PT" sz="1400" i="1" dirty="0"/>
              <a:t>47</a:t>
            </a:r>
            <a:r>
              <a:rPr lang="pt-PT" sz="1400" dirty="0"/>
              <a:t>(6), 942–961. https://doi.org/10.1080/03057925.2017.1375848</a:t>
            </a:r>
          </a:p>
          <a:p>
            <a:r>
              <a:rPr lang="pt-PT" sz="1400" dirty="0" err="1"/>
              <a:t>Mogli</a:t>
            </a:r>
            <a:r>
              <a:rPr lang="pt-PT" sz="1400" dirty="0"/>
              <a:t>, M., &amp; </a:t>
            </a:r>
            <a:r>
              <a:rPr lang="pt-PT" sz="1400" dirty="0" err="1"/>
              <a:t>Papadopoulou</a:t>
            </a:r>
            <a:r>
              <a:rPr lang="pt-PT" sz="1400" dirty="0"/>
              <a:t>, M. (2018). “</a:t>
            </a:r>
            <a:r>
              <a:rPr lang="pt-PT" sz="1400" dirty="0" err="1"/>
              <a:t>If</a:t>
            </a:r>
            <a:r>
              <a:rPr lang="pt-PT" sz="1400" dirty="0"/>
              <a:t> I </a:t>
            </a:r>
            <a:r>
              <a:rPr lang="pt-PT" sz="1400" dirty="0" err="1"/>
              <a:t>stay</a:t>
            </a:r>
            <a:r>
              <a:rPr lang="pt-PT" sz="1400" dirty="0"/>
              <a:t> </a:t>
            </a:r>
            <a:r>
              <a:rPr lang="pt-PT" sz="1400" dirty="0" err="1"/>
              <a:t>here</a:t>
            </a:r>
            <a:r>
              <a:rPr lang="pt-PT" sz="1400" dirty="0"/>
              <a:t>, I </a:t>
            </a:r>
            <a:r>
              <a:rPr lang="pt-PT" sz="1400" dirty="0" err="1"/>
              <a:t>will</a:t>
            </a:r>
            <a:r>
              <a:rPr lang="pt-PT" sz="1400" dirty="0"/>
              <a:t> </a:t>
            </a:r>
            <a:r>
              <a:rPr lang="pt-PT" sz="1400" dirty="0" err="1"/>
              <a:t>learn</a:t>
            </a:r>
            <a:r>
              <a:rPr lang="pt-PT" sz="1400" dirty="0"/>
              <a:t> </a:t>
            </a:r>
            <a:r>
              <a:rPr lang="pt-PT" sz="1400" dirty="0" err="1"/>
              <a:t>the</a:t>
            </a:r>
            <a:r>
              <a:rPr lang="pt-PT" sz="1400" dirty="0"/>
              <a:t> </a:t>
            </a:r>
            <a:r>
              <a:rPr lang="pt-PT" sz="1400" dirty="0" err="1"/>
              <a:t>language</a:t>
            </a:r>
            <a:r>
              <a:rPr lang="pt-PT" sz="1400" dirty="0"/>
              <a:t>”: </a:t>
            </a:r>
            <a:r>
              <a:rPr lang="pt-PT" sz="1400" dirty="0" err="1"/>
              <a:t>Reflections</a:t>
            </a:r>
            <a:r>
              <a:rPr lang="pt-PT" sz="1400" dirty="0"/>
              <a:t> </a:t>
            </a:r>
            <a:r>
              <a:rPr lang="pt-PT" sz="1400" dirty="0" err="1"/>
              <a:t>from</a:t>
            </a:r>
            <a:r>
              <a:rPr lang="pt-PT" sz="1400" dirty="0"/>
              <a:t> a case </a:t>
            </a:r>
            <a:r>
              <a:rPr lang="pt-PT" sz="1400" dirty="0" err="1"/>
              <a:t>study</a:t>
            </a:r>
            <a:r>
              <a:rPr lang="pt-PT" sz="1400" dirty="0"/>
              <a:t> </a:t>
            </a:r>
            <a:r>
              <a:rPr lang="pt-PT" sz="1400" dirty="0" err="1"/>
              <a:t>of</a:t>
            </a:r>
            <a:r>
              <a:rPr lang="pt-PT" sz="1400" dirty="0"/>
              <a:t> </a:t>
            </a:r>
            <a:r>
              <a:rPr lang="pt-PT" sz="1400" dirty="0" err="1"/>
              <a:t>Afghan</a:t>
            </a:r>
            <a:r>
              <a:rPr lang="pt-PT" sz="1400" dirty="0"/>
              <a:t> </a:t>
            </a:r>
            <a:r>
              <a:rPr lang="pt-PT" sz="1400" dirty="0" err="1"/>
              <a:t>refugees</a:t>
            </a:r>
            <a:r>
              <a:rPr lang="pt-PT" sz="1400" dirty="0"/>
              <a:t> </a:t>
            </a:r>
            <a:r>
              <a:rPr lang="pt-PT" sz="1400" dirty="0" err="1"/>
              <a:t>learning</a:t>
            </a:r>
            <a:r>
              <a:rPr lang="pt-PT" sz="1400" dirty="0"/>
              <a:t> </a:t>
            </a:r>
            <a:r>
              <a:rPr lang="pt-PT" sz="1400" dirty="0" err="1"/>
              <a:t>Greek</a:t>
            </a:r>
            <a:r>
              <a:rPr lang="pt-PT" sz="1400" dirty="0"/>
              <a:t> as a </a:t>
            </a:r>
            <a:r>
              <a:rPr lang="pt-PT" sz="1400" dirty="0" err="1"/>
              <a:t>Second</a:t>
            </a:r>
            <a:r>
              <a:rPr lang="pt-PT" sz="1400" dirty="0"/>
              <a:t> </a:t>
            </a:r>
            <a:r>
              <a:rPr lang="pt-PT" sz="1400" dirty="0" err="1"/>
              <a:t>Language</a:t>
            </a:r>
            <a:r>
              <a:rPr lang="pt-PT" sz="1400" dirty="0"/>
              <a:t>. </a:t>
            </a:r>
            <a:r>
              <a:rPr lang="pt-PT" sz="1400" i="1" dirty="0"/>
              <a:t>Research </a:t>
            </a:r>
            <a:r>
              <a:rPr lang="pt-PT" sz="1400" i="1" dirty="0" err="1"/>
              <a:t>Papers</a:t>
            </a:r>
            <a:r>
              <a:rPr lang="pt-PT" sz="1400" i="1" dirty="0"/>
              <a:t> in </a:t>
            </a:r>
            <a:r>
              <a:rPr lang="pt-PT" sz="1400" i="1" dirty="0" err="1"/>
              <a:t>Language</a:t>
            </a:r>
            <a:r>
              <a:rPr lang="pt-PT" sz="1400" i="1" dirty="0"/>
              <a:t> </a:t>
            </a:r>
            <a:r>
              <a:rPr lang="pt-PT" sz="1400" i="1" dirty="0" err="1"/>
              <a:t>Teaching</a:t>
            </a:r>
            <a:r>
              <a:rPr lang="pt-PT" sz="1400" i="1" dirty="0"/>
              <a:t> </a:t>
            </a:r>
            <a:r>
              <a:rPr lang="pt-PT" sz="1400" i="1" dirty="0" err="1"/>
              <a:t>and</a:t>
            </a:r>
            <a:r>
              <a:rPr lang="pt-PT" sz="1400" i="1" dirty="0"/>
              <a:t> </a:t>
            </a:r>
            <a:r>
              <a:rPr lang="pt-PT" sz="1400" i="1" dirty="0" err="1"/>
              <a:t>Learning</a:t>
            </a:r>
            <a:r>
              <a:rPr lang="pt-PT" sz="1400" dirty="0"/>
              <a:t>, </a:t>
            </a:r>
            <a:r>
              <a:rPr lang="pt-PT" sz="1400" i="1" dirty="0"/>
              <a:t>9</a:t>
            </a:r>
            <a:r>
              <a:rPr lang="pt-PT" sz="1400" dirty="0"/>
              <a:t>(1), 181–194. </a:t>
            </a:r>
            <a:r>
              <a:rPr lang="pt-PT" sz="1400" dirty="0" err="1"/>
              <a:t>Retrieved</a:t>
            </a:r>
            <a:r>
              <a:rPr lang="pt-PT" sz="1400" dirty="0"/>
              <a:t> </a:t>
            </a:r>
            <a:r>
              <a:rPr lang="pt-PT" sz="1400" dirty="0" err="1"/>
              <a:t>from</a:t>
            </a:r>
            <a:r>
              <a:rPr lang="pt-PT" sz="1400" dirty="0"/>
              <a:t> https://search.proquest.com/openview/e14027e6d0f3310d12c21cc6448b8b65/1?pq-origsite=gscholar&amp;cbl=1616335</a:t>
            </a:r>
          </a:p>
          <a:p>
            <a:r>
              <a:rPr lang="pt-PT" sz="1400" dirty="0" err="1"/>
              <a:t>Pastoor</a:t>
            </a:r>
            <a:r>
              <a:rPr lang="pt-PT" sz="1400" dirty="0"/>
              <a:t>, L. de W. (2017). </a:t>
            </a:r>
            <a:r>
              <a:rPr lang="pt-PT" sz="1400" dirty="0" err="1"/>
              <a:t>Reconceptualising</a:t>
            </a:r>
            <a:r>
              <a:rPr lang="pt-PT" sz="1400" dirty="0"/>
              <a:t> </a:t>
            </a:r>
            <a:r>
              <a:rPr lang="pt-PT" sz="1400" dirty="0" err="1"/>
              <a:t>refugee</a:t>
            </a:r>
            <a:r>
              <a:rPr lang="pt-PT" sz="1400" dirty="0"/>
              <a:t> </a:t>
            </a:r>
            <a:r>
              <a:rPr lang="pt-PT" sz="1400" dirty="0" err="1"/>
              <a:t>education</a:t>
            </a:r>
            <a:r>
              <a:rPr lang="pt-PT" sz="1400" dirty="0"/>
              <a:t>: </a:t>
            </a:r>
            <a:r>
              <a:rPr lang="pt-PT" sz="1400" dirty="0" err="1"/>
              <a:t>exploring</a:t>
            </a:r>
            <a:r>
              <a:rPr lang="pt-PT" sz="1400" dirty="0"/>
              <a:t> </a:t>
            </a:r>
            <a:r>
              <a:rPr lang="pt-PT" sz="1400" dirty="0" err="1"/>
              <a:t>the</a:t>
            </a:r>
            <a:r>
              <a:rPr lang="pt-PT" sz="1400" dirty="0"/>
              <a:t> </a:t>
            </a:r>
            <a:r>
              <a:rPr lang="pt-PT" sz="1400" dirty="0" err="1"/>
              <a:t>diverse</a:t>
            </a:r>
            <a:r>
              <a:rPr lang="pt-PT" sz="1400" dirty="0"/>
              <a:t> </a:t>
            </a:r>
            <a:r>
              <a:rPr lang="pt-PT" sz="1400" dirty="0" err="1"/>
              <a:t>learning</a:t>
            </a:r>
            <a:r>
              <a:rPr lang="pt-PT" sz="1400" dirty="0"/>
              <a:t> </a:t>
            </a:r>
            <a:r>
              <a:rPr lang="pt-PT" sz="1400" dirty="0" err="1"/>
              <a:t>contexts</a:t>
            </a:r>
            <a:r>
              <a:rPr lang="pt-PT" sz="1400" dirty="0"/>
              <a:t> </a:t>
            </a:r>
            <a:r>
              <a:rPr lang="pt-PT" sz="1400" dirty="0" err="1"/>
              <a:t>of</a:t>
            </a:r>
            <a:r>
              <a:rPr lang="pt-PT" sz="1400" dirty="0"/>
              <a:t> </a:t>
            </a:r>
            <a:r>
              <a:rPr lang="pt-PT" sz="1400" dirty="0" err="1"/>
              <a:t>unaccompanied</a:t>
            </a:r>
            <a:r>
              <a:rPr lang="pt-PT" sz="1400" dirty="0"/>
              <a:t> </a:t>
            </a:r>
            <a:r>
              <a:rPr lang="pt-PT" sz="1400" dirty="0" err="1"/>
              <a:t>young</a:t>
            </a:r>
            <a:r>
              <a:rPr lang="pt-PT" sz="1400" dirty="0"/>
              <a:t> </a:t>
            </a:r>
            <a:r>
              <a:rPr lang="pt-PT" sz="1400" dirty="0" err="1"/>
              <a:t>refugees</a:t>
            </a:r>
            <a:r>
              <a:rPr lang="pt-PT" sz="1400" dirty="0"/>
              <a:t> </a:t>
            </a:r>
            <a:r>
              <a:rPr lang="pt-PT" sz="1400" dirty="0" err="1"/>
              <a:t>upon</a:t>
            </a:r>
            <a:r>
              <a:rPr lang="pt-PT" sz="1400" dirty="0"/>
              <a:t> </a:t>
            </a:r>
            <a:r>
              <a:rPr lang="pt-PT" sz="1400" dirty="0" err="1"/>
              <a:t>resettlement</a:t>
            </a:r>
            <a:r>
              <a:rPr lang="pt-PT" sz="1400" dirty="0"/>
              <a:t>. </a:t>
            </a:r>
            <a:r>
              <a:rPr lang="pt-PT" sz="1400" i="1" dirty="0"/>
              <a:t>Intercultural </a:t>
            </a:r>
            <a:r>
              <a:rPr lang="pt-PT" sz="1400" i="1" dirty="0" err="1"/>
              <a:t>Education</a:t>
            </a:r>
            <a:r>
              <a:rPr lang="pt-PT" sz="1400" dirty="0"/>
              <a:t>, </a:t>
            </a:r>
            <a:r>
              <a:rPr lang="pt-PT" sz="1400" i="1" dirty="0"/>
              <a:t>28</a:t>
            </a:r>
            <a:r>
              <a:rPr lang="pt-PT" sz="1400" dirty="0"/>
              <a:t>(2), 143–164. https://doi.org/10.1080/14675986.2017.1295572</a:t>
            </a:r>
          </a:p>
          <a:p>
            <a:r>
              <a:rPr lang="pt-PT" sz="1400" dirty="0" err="1"/>
              <a:t>Terrasi-Haufe</a:t>
            </a:r>
            <a:r>
              <a:rPr lang="pt-PT" sz="1400" dirty="0"/>
              <a:t>, E., Hoffmann, M., &amp; </a:t>
            </a:r>
            <a:r>
              <a:rPr lang="pt-PT" sz="1400" dirty="0" err="1"/>
              <a:t>Sgol</a:t>
            </a:r>
            <a:r>
              <a:rPr lang="pt-PT" sz="1400" dirty="0"/>
              <a:t>, P. (2018). </a:t>
            </a:r>
            <a:r>
              <a:rPr lang="pt-PT" sz="1400" dirty="0" err="1"/>
              <a:t>Sprachförderung</a:t>
            </a:r>
            <a:r>
              <a:rPr lang="pt-PT" sz="1400" dirty="0"/>
              <a:t> in der </a:t>
            </a:r>
            <a:r>
              <a:rPr lang="pt-PT" sz="1400" dirty="0" err="1"/>
              <a:t>beruflichen</a:t>
            </a:r>
            <a:r>
              <a:rPr lang="pt-PT" sz="1400" dirty="0"/>
              <a:t> </a:t>
            </a:r>
            <a:r>
              <a:rPr lang="pt-PT" sz="1400" dirty="0" err="1"/>
              <a:t>Bildung</a:t>
            </a:r>
            <a:r>
              <a:rPr lang="pt-PT" sz="1400" dirty="0"/>
              <a:t> </a:t>
            </a:r>
            <a:r>
              <a:rPr lang="pt-PT" sz="1400" dirty="0" err="1"/>
              <a:t>nach</a:t>
            </a:r>
            <a:r>
              <a:rPr lang="pt-PT" sz="1400" dirty="0"/>
              <a:t> </a:t>
            </a:r>
            <a:r>
              <a:rPr lang="pt-PT" sz="1400" dirty="0" err="1"/>
              <a:t>dem</a:t>
            </a:r>
            <a:r>
              <a:rPr lang="pt-PT" sz="1400" dirty="0"/>
              <a:t> </a:t>
            </a:r>
            <a:r>
              <a:rPr lang="pt-PT" sz="1400" dirty="0" err="1"/>
              <a:t>Unterrichtskonzept</a:t>
            </a:r>
            <a:r>
              <a:rPr lang="pt-PT" sz="1400" dirty="0"/>
              <a:t> „</a:t>
            </a:r>
            <a:r>
              <a:rPr lang="pt-PT" sz="1400" dirty="0" err="1"/>
              <a:t>Berufssprache</a:t>
            </a:r>
            <a:r>
              <a:rPr lang="pt-PT" sz="1400" dirty="0"/>
              <a:t> </a:t>
            </a:r>
            <a:r>
              <a:rPr lang="pt-PT" sz="1400" dirty="0" err="1"/>
              <a:t>Deutsch</a:t>
            </a:r>
            <a:r>
              <a:rPr lang="pt-PT" sz="1400" dirty="0"/>
              <a:t> “. </a:t>
            </a:r>
            <a:r>
              <a:rPr lang="pt-PT" sz="1400" i="1" dirty="0" err="1"/>
              <a:t>Zeitschrift</a:t>
            </a:r>
            <a:r>
              <a:rPr lang="pt-PT" sz="1400" i="1" dirty="0"/>
              <a:t> </a:t>
            </a:r>
            <a:r>
              <a:rPr lang="pt-PT" sz="1400" i="1" dirty="0" err="1"/>
              <a:t>Für</a:t>
            </a:r>
            <a:r>
              <a:rPr lang="pt-PT" sz="1400" i="1" dirty="0"/>
              <a:t> </a:t>
            </a:r>
            <a:r>
              <a:rPr lang="pt-PT" sz="1400" i="1" dirty="0" err="1"/>
              <a:t>Interkulturellen</a:t>
            </a:r>
            <a:r>
              <a:rPr lang="pt-PT" sz="1400" i="1" dirty="0"/>
              <a:t> </a:t>
            </a:r>
            <a:r>
              <a:rPr lang="pt-PT" sz="1400" i="1" dirty="0" err="1"/>
              <a:t>Fremdsprachenunterricht</a:t>
            </a:r>
            <a:r>
              <a:rPr lang="pt-PT" sz="1400" dirty="0"/>
              <a:t>, </a:t>
            </a:r>
            <a:r>
              <a:rPr lang="pt-PT" sz="1400" i="1" dirty="0"/>
              <a:t>23</a:t>
            </a:r>
            <a:r>
              <a:rPr lang="pt-PT" sz="1400" dirty="0"/>
              <a:t>(1), 1–14. </a:t>
            </a:r>
            <a:r>
              <a:rPr lang="pt-PT" sz="1400" dirty="0" err="1"/>
              <a:t>Retrieved</a:t>
            </a:r>
            <a:r>
              <a:rPr lang="pt-PT" sz="1400" dirty="0"/>
              <a:t> </a:t>
            </a:r>
            <a:r>
              <a:rPr lang="pt-PT" sz="1400" dirty="0" err="1"/>
              <a:t>from</a:t>
            </a:r>
            <a:r>
              <a:rPr lang="pt-PT" sz="1400" dirty="0"/>
              <a:t> http://tujournals.ulb.tu-darmstadt.de/index.php/zif/article/view/875</a:t>
            </a:r>
          </a:p>
          <a:p>
            <a:r>
              <a:rPr lang="pt-PT" sz="1400" dirty="0" err="1"/>
              <a:t>Timm</a:t>
            </a:r>
            <a:r>
              <a:rPr lang="pt-PT" sz="1400" dirty="0"/>
              <a:t>, M. (2016). </a:t>
            </a:r>
            <a:r>
              <a:rPr lang="pt-PT" sz="1400" dirty="0" err="1"/>
              <a:t>The</a:t>
            </a:r>
            <a:r>
              <a:rPr lang="pt-PT" sz="1400" dirty="0"/>
              <a:t> </a:t>
            </a:r>
            <a:r>
              <a:rPr lang="pt-PT" sz="1400" dirty="0" err="1"/>
              <a:t>Integration</a:t>
            </a:r>
            <a:r>
              <a:rPr lang="pt-PT" sz="1400" dirty="0"/>
              <a:t> </a:t>
            </a:r>
            <a:r>
              <a:rPr lang="pt-PT" sz="1400" dirty="0" err="1"/>
              <a:t>of</a:t>
            </a:r>
            <a:r>
              <a:rPr lang="pt-PT" sz="1400" dirty="0"/>
              <a:t> </a:t>
            </a:r>
            <a:r>
              <a:rPr lang="pt-PT" sz="1400" dirty="0" err="1"/>
              <a:t>Refugees</a:t>
            </a:r>
            <a:r>
              <a:rPr lang="pt-PT" sz="1400" dirty="0"/>
              <a:t> </a:t>
            </a:r>
            <a:r>
              <a:rPr lang="pt-PT" sz="1400" dirty="0" err="1"/>
              <a:t>into</a:t>
            </a:r>
            <a:r>
              <a:rPr lang="pt-PT" sz="1400" dirty="0"/>
              <a:t> </a:t>
            </a:r>
            <a:r>
              <a:rPr lang="pt-PT" sz="1400" dirty="0" err="1"/>
              <a:t>the</a:t>
            </a:r>
            <a:r>
              <a:rPr lang="pt-PT" sz="1400" dirty="0"/>
              <a:t> </a:t>
            </a:r>
            <a:r>
              <a:rPr lang="pt-PT" sz="1400" dirty="0" err="1"/>
              <a:t>German</a:t>
            </a:r>
            <a:r>
              <a:rPr lang="pt-PT" sz="1400" dirty="0"/>
              <a:t> </a:t>
            </a:r>
            <a:r>
              <a:rPr lang="pt-PT" sz="1400" dirty="0" err="1"/>
              <a:t>Education</a:t>
            </a:r>
            <a:r>
              <a:rPr lang="pt-PT" sz="1400" dirty="0"/>
              <a:t> </a:t>
            </a:r>
            <a:r>
              <a:rPr lang="pt-PT" sz="1400" dirty="0" err="1"/>
              <a:t>System</a:t>
            </a:r>
            <a:r>
              <a:rPr lang="pt-PT" sz="1400" dirty="0"/>
              <a:t>: A </a:t>
            </a:r>
            <a:r>
              <a:rPr lang="pt-PT" sz="1400" dirty="0" err="1"/>
              <a:t>Stance</a:t>
            </a:r>
            <a:r>
              <a:rPr lang="pt-PT" sz="1400" dirty="0"/>
              <a:t> for Cultural </a:t>
            </a:r>
            <a:r>
              <a:rPr lang="pt-PT" sz="1400" dirty="0" err="1"/>
              <a:t>Pluralism</a:t>
            </a:r>
            <a:r>
              <a:rPr lang="pt-PT" sz="1400" dirty="0"/>
              <a:t> </a:t>
            </a:r>
            <a:r>
              <a:rPr lang="pt-PT" sz="1400" dirty="0" err="1"/>
              <a:t>and</a:t>
            </a:r>
            <a:r>
              <a:rPr lang="pt-PT" sz="1400" dirty="0"/>
              <a:t> Multicultural </a:t>
            </a:r>
            <a:r>
              <a:rPr lang="pt-PT" sz="1400" dirty="0" err="1"/>
              <a:t>Education</a:t>
            </a:r>
            <a:r>
              <a:rPr lang="pt-PT" sz="1400" dirty="0"/>
              <a:t>. </a:t>
            </a:r>
            <a:r>
              <a:rPr lang="pt-PT" sz="1400" i="1" dirty="0"/>
              <a:t>EJEP: </a:t>
            </a:r>
            <a:r>
              <a:rPr lang="pt-PT" sz="1400" i="1" dirty="0" err="1"/>
              <a:t>EJournal</a:t>
            </a:r>
            <a:r>
              <a:rPr lang="pt-PT" sz="1400" i="1" dirty="0"/>
              <a:t> </a:t>
            </a:r>
            <a:r>
              <a:rPr lang="pt-PT" sz="1400" i="1" dirty="0" err="1"/>
              <a:t>of</a:t>
            </a:r>
            <a:r>
              <a:rPr lang="pt-PT" sz="1400" i="1" dirty="0"/>
              <a:t> </a:t>
            </a:r>
            <a:r>
              <a:rPr lang="pt-PT" sz="1400" i="1" dirty="0" err="1"/>
              <a:t>Education</a:t>
            </a:r>
            <a:r>
              <a:rPr lang="pt-PT" sz="1400" i="1" dirty="0"/>
              <a:t> </a:t>
            </a:r>
            <a:r>
              <a:rPr lang="pt-PT" sz="1400" i="1" dirty="0" err="1"/>
              <a:t>Policy</a:t>
            </a:r>
            <a:r>
              <a:rPr lang="pt-PT" sz="1400" dirty="0"/>
              <a:t>. </a:t>
            </a:r>
            <a:r>
              <a:rPr lang="pt-PT" sz="1400" dirty="0" err="1"/>
              <a:t>Retrieved</a:t>
            </a:r>
            <a:r>
              <a:rPr lang="pt-PT" sz="1400" dirty="0"/>
              <a:t> </a:t>
            </a:r>
            <a:r>
              <a:rPr lang="pt-PT" sz="1400" dirty="0" err="1"/>
              <a:t>from</a:t>
            </a:r>
            <a:r>
              <a:rPr lang="pt-PT" sz="1400" dirty="0"/>
              <a:t> https://eric.ed.gov/?q=language+education+for+refugees+peoples&amp;id=EJ1158163</a:t>
            </a:r>
          </a:p>
        </p:txBody>
      </p:sp>
    </p:spTree>
    <p:extLst>
      <p:ext uri="{BB962C8B-B14F-4D97-AF65-F5344CB8AC3E}">
        <p14:creationId xmlns:p14="http://schemas.microsoft.com/office/powerpoint/2010/main" val="3921177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Questão de investigação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24128" y="2839792"/>
            <a:ext cx="9720073" cy="830687"/>
          </a:xfr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PT" sz="2400" dirty="0"/>
              <a:t>Quais as especificidades didáticas dos cursos de ensino da língua de acolhimento dirigidos a refugiados?</a:t>
            </a:r>
          </a:p>
        </p:txBody>
      </p:sp>
    </p:spTree>
    <p:extLst>
      <p:ext uri="{BB962C8B-B14F-4D97-AF65-F5344CB8AC3E}">
        <p14:creationId xmlns:p14="http://schemas.microsoft.com/office/powerpoint/2010/main" val="3837705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Identificação dos artigos</a:t>
            </a: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/>
          </p:nvPr>
        </p:nvGraphicFramePr>
        <p:xfrm>
          <a:off x="869391" y="1609857"/>
          <a:ext cx="10760233" cy="5209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7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05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7686"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Autor(</a:t>
                      </a:r>
                      <a:r>
                        <a:rPr lang="pt-PT" dirty="0" err="1"/>
                        <a:t>es</a:t>
                      </a:r>
                      <a:r>
                        <a:rPr lang="pt-PT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Título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/>
                        <a:t>País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182">
                <a:tc>
                  <a:txBody>
                    <a:bodyPr/>
                    <a:lstStyle/>
                    <a:p>
                      <a:pPr algn="l" fontAlgn="ctr"/>
                      <a:r>
                        <a:rPr lang="pt-P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Pastoor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Reconceptualising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refugee education: exploring the diverse learning contexts of unaccompanied young refugees upon resettlement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Noruega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182">
                <a:tc>
                  <a:txBody>
                    <a:bodyPr/>
                    <a:lstStyle/>
                    <a:p>
                      <a:pPr algn="l" fontAlgn="ctr"/>
                      <a:r>
                        <a:rPr lang="pt-P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Integration of Refugees into the German Education System: A Stance for Cultural Pluralism and Multicultural Education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Alemanha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182">
                <a:tc>
                  <a:txBody>
                    <a:bodyPr/>
                    <a:lstStyle/>
                    <a:p>
                      <a:pPr algn="l" fontAlgn="ctr"/>
                      <a:r>
                        <a:rPr lang="pt-P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Karam</a:t>
                      </a:r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pt-P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Kibler</a:t>
                      </a:r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&amp; </a:t>
                      </a:r>
                      <a:r>
                        <a:rPr lang="pt-P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Yoder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“Because even us, Arabs, now speak English”: Syrian refugee teachers’ investment in English as a foreign language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Líbano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182">
                <a:tc>
                  <a:txBody>
                    <a:bodyPr/>
                    <a:lstStyle/>
                    <a:p>
                      <a:pPr algn="l" fontAlgn="ctr"/>
                      <a:r>
                        <a:rPr lang="pt-P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Thondhlana</a:t>
                      </a:r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&amp; </a:t>
                      </a:r>
                      <a:r>
                        <a:rPr lang="pt-P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Madziva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Provision of quality education in the context of Syrian refugee children in the UK: opportunities and challenges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Inglaterra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182">
                <a:tc>
                  <a:txBody>
                    <a:bodyPr/>
                    <a:lstStyle/>
                    <a:p>
                      <a:pPr algn="l" fontAlgn="ctr"/>
                      <a:r>
                        <a:rPr lang="pt-P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Mogli &amp; Papadopolou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“If I stay here, I will learn the language”: Reflections from a case study of Afghan refugees learning Greek as a Second Language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Grécia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4182">
                <a:tc>
                  <a:txBody>
                    <a:bodyPr/>
                    <a:lstStyle/>
                    <a:p>
                      <a:pPr algn="l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Costa &amp; </a:t>
                      </a:r>
                      <a:r>
                        <a:rPr lang="pt-P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Taño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Ensino do Português como Língua de Acolhimento a imigrantes e refugiados em São Paulo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Brasil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4182">
                <a:tc>
                  <a:txBody>
                    <a:bodyPr/>
                    <a:lstStyle/>
                    <a:p>
                      <a:pPr algn="l" fontAlgn="ctr"/>
                      <a:r>
                        <a:rPr lang="pt-P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Ensino de Português como língua de acolhimento para refugiados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Brasil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4182">
                <a:tc>
                  <a:txBody>
                    <a:bodyPr/>
                    <a:lstStyle/>
                    <a:p>
                      <a:pPr algn="l" fontAlgn="ctr"/>
                      <a:r>
                        <a:rPr lang="pt-P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Kalocsányiová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Towards a repertoire-building approach: multilingualism in language classes for refugees in Luxembourg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Luxemburgo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4182">
                <a:tc>
                  <a:txBody>
                    <a:bodyPr/>
                    <a:lstStyle/>
                    <a:p>
                      <a:pPr algn="l" fontAlgn="ctr"/>
                      <a:r>
                        <a:rPr lang="pt-P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Deusdará, Arantes &amp; Rocha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Cruzando fronteiras: a promoção de direitos com refugiados nas práticas de ensino de línguas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Brasil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4182">
                <a:tc>
                  <a:txBody>
                    <a:bodyPr/>
                    <a:lstStyle/>
                    <a:p>
                      <a:pPr algn="l" fontAlgn="ctr"/>
                      <a:r>
                        <a:rPr lang="pt-P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Terrasi-Haufe</a:t>
                      </a:r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Hoffmann &amp; </a:t>
                      </a:r>
                      <a:r>
                        <a:rPr lang="pt-P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Sogle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Sprachförderung in der beruflichen Bildung nach dem Unterrichtskonzept „Berufssprache Deutsch“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Alemanha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1457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Pesquisa em base de dados</a:t>
            </a:r>
          </a:p>
        </p:txBody>
      </p:sp>
      <p:graphicFrame>
        <p:nvGraphicFramePr>
          <p:cNvPr id="7" name="Marcador de Posição de Conteúdo 6"/>
          <p:cNvGraphicFramePr>
            <a:graphicFrameLocks noGrp="1"/>
          </p:cNvGraphicFramePr>
          <p:nvPr>
            <p:ph idx="1"/>
            <p:extLst/>
          </p:nvPr>
        </p:nvGraphicFramePr>
        <p:xfrm>
          <a:off x="166594" y="1629177"/>
          <a:ext cx="4920561" cy="3264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/>
          </p:nvPr>
        </p:nvGraphicFramePr>
        <p:xfrm>
          <a:off x="525173" y="5008331"/>
          <a:ext cx="4227132" cy="1467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7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0796">
                <a:tc>
                  <a:txBody>
                    <a:bodyPr/>
                    <a:lstStyle/>
                    <a:p>
                      <a:r>
                        <a:rPr lang="pt-PT" sz="1600" dirty="0"/>
                        <a:t>Palavras-chave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371">
                <a:tc>
                  <a:txBody>
                    <a:bodyPr/>
                    <a:lstStyle/>
                    <a:p>
                      <a:r>
                        <a:rPr lang="pt-PT" sz="1600" dirty="0"/>
                        <a:t>Educação em línguas, língua de acolhimento, refugiados, contexto (não)</a:t>
                      </a:r>
                      <a:r>
                        <a:rPr lang="pt-PT" sz="1600" baseline="0" dirty="0"/>
                        <a:t> formal, português língua de acolhimento (português, inglês, alemão, espanhol e francês)</a:t>
                      </a:r>
                      <a:endParaRPr lang="pt-P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/>
          </p:nvPr>
        </p:nvGraphicFramePr>
        <p:xfrm>
          <a:off x="4969099" y="3039561"/>
          <a:ext cx="3337775" cy="1059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0796">
                <a:tc>
                  <a:txBody>
                    <a:bodyPr/>
                    <a:lstStyle/>
                    <a:p>
                      <a:r>
                        <a:rPr lang="pt-PT" sz="1600" dirty="0"/>
                        <a:t>Critérios de exclusão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371">
                <a:tc>
                  <a:txBody>
                    <a:bodyPr/>
                    <a:lstStyle/>
                    <a:p>
                      <a:r>
                        <a:rPr lang="pt-PT" sz="1600" dirty="0"/>
                        <a:t>Países não afetados pela crise migratória</a:t>
                      </a:r>
                      <a:r>
                        <a:rPr lang="pt-PT" sz="1600" baseline="0" dirty="0"/>
                        <a:t> do Mediterrâneo</a:t>
                      </a:r>
                      <a:endParaRPr lang="pt-P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/>
          </p:nvPr>
        </p:nvGraphicFramePr>
        <p:xfrm>
          <a:off x="4969099" y="1670231"/>
          <a:ext cx="3337775" cy="122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0796">
                <a:tc>
                  <a:txBody>
                    <a:bodyPr/>
                    <a:lstStyle/>
                    <a:p>
                      <a:r>
                        <a:rPr lang="pt-PT" sz="1600" dirty="0"/>
                        <a:t>Critérios de inclusão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371">
                <a:tc>
                  <a:txBody>
                    <a:bodyPr/>
                    <a:lstStyle/>
                    <a:p>
                      <a:r>
                        <a:rPr lang="pt-PT" sz="1600" dirty="0"/>
                        <a:t>Revistas,</a:t>
                      </a:r>
                      <a:r>
                        <a:rPr lang="pt-PT" sz="1600" baseline="0" dirty="0"/>
                        <a:t> revisão por pares, período 2014-2018, Países de Língua Oficial Portuguesa</a:t>
                      </a:r>
                      <a:endParaRPr lang="pt-P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haveta à direita 11"/>
          <p:cNvSpPr/>
          <p:nvPr/>
        </p:nvSpPr>
        <p:spPr>
          <a:xfrm>
            <a:off x="8667482" y="1670231"/>
            <a:ext cx="425003" cy="242849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CaixaDeTexto 12"/>
          <p:cNvSpPr txBox="1"/>
          <p:nvPr/>
        </p:nvSpPr>
        <p:spPr>
          <a:xfrm>
            <a:off x="9265276" y="2007316"/>
            <a:ext cx="2829058" cy="16312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1600" dirty="0"/>
              <a:t>Submissão da grelha de avaliação de qualidade (adaptada de </a:t>
            </a:r>
            <a:r>
              <a:rPr lang="pt-PT" sz="1600" dirty="0" err="1"/>
              <a:t>Dybå</a:t>
            </a:r>
            <a:r>
              <a:rPr lang="pt-PT" sz="1600" dirty="0"/>
              <a:t> &amp; Dingsøyr2008). </a:t>
            </a:r>
          </a:p>
          <a:p>
            <a:pPr algn="ctr"/>
            <a:endParaRPr lang="pt-PT" sz="1600" dirty="0"/>
          </a:p>
          <a:p>
            <a:pPr algn="ctr"/>
            <a:r>
              <a:rPr lang="pt-PT" sz="1600" dirty="0"/>
              <a:t>Seleção final de 10 artigos</a:t>
            </a:r>
          </a:p>
        </p:txBody>
      </p:sp>
      <p:graphicFrame>
        <p:nvGraphicFramePr>
          <p:cNvPr id="41" name="Gráfico 40"/>
          <p:cNvGraphicFramePr/>
          <p:nvPr>
            <p:extLst/>
          </p:nvPr>
        </p:nvGraphicFramePr>
        <p:xfrm>
          <a:off x="5087155" y="4699025"/>
          <a:ext cx="4687732" cy="1643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5" name="Gráfico 44"/>
          <p:cNvGraphicFramePr/>
          <p:nvPr>
            <p:extLst/>
          </p:nvPr>
        </p:nvGraphicFramePr>
        <p:xfrm>
          <a:off x="9710493" y="3875277"/>
          <a:ext cx="2394039" cy="2499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25439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Caracterização dos artigos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746975" y="2070408"/>
            <a:ext cx="4752304" cy="4637940"/>
          </a:xfrm>
        </p:spPr>
        <p:txBody>
          <a:bodyPr>
            <a:noAutofit/>
          </a:bodyPr>
          <a:lstStyle/>
          <a:p>
            <a:r>
              <a:rPr lang="pt-PT" sz="1800" b="1" dirty="0"/>
              <a:t>Língua de acolhimento: contextualização teórica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t-PT" sz="1600" dirty="0"/>
              <a:t>Migrações, situações de asilo e de refúgio;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t-PT" sz="1600" dirty="0"/>
              <a:t>Luta pela sobrevivência e pela melhoria das condições de vida;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t-PT" sz="1600" dirty="0"/>
              <a:t>Integração e necessidades comunicativas: domínio profissional, dos direitos, acesso a serviços e socialização;</a:t>
            </a:r>
          </a:p>
          <a:p>
            <a:pPr marL="0" indent="0" algn="r">
              <a:buNone/>
            </a:pPr>
            <a:r>
              <a:rPr lang="pt-PT" sz="1600" dirty="0"/>
              <a:t>(Ançã, 2003, 2004; Grosso, 2010)</a:t>
            </a:r>
          </a:p>
          <a:p>
            <a:pPr marL="0" indent="0" algn="r">
              <a:buNone/>
            </a:pPr>
            <a:endParaRPr lang="pt-PT" sz="1600" dirty="0"/>
          </a:p>
          <a:p>
            <a:pPr marL="0" indent="0">
              <a:buNone/>
            </a:pPr>
            <a:r>
              <a:rPr lang="pt-PT" sz="1800" i="1" dirty="0"/>
              <a:t>“O domínio da língua é seguramente a via mais poderosa para a integração social, para a igualdade de oportunidades e para o exercício da plena cidadania”</a:t>
            </a:r>
          </a:p>
          <a:p>
            <a:pPr marL="0" indent="0" algn="r">
              <a:buNone/>
            </a:pPr>
            <a:r>
              <a:rPr lang="pt-PT" sz="1600" dirty="0"/>
              <a:t>(Ançã, 2006, p.2)</a:t>
            </a:r>
          </a:p>
        </p:txBody>
      </p:sp>
      <p:graphicFrame>
        <p:nvGraphicFramePr>
          <p:cNvPr id="8" name="Gráfico 7"/>
          <p:cNvGraphicFramePr/>
          <p:nvPr>
            <p:extLst/>
          </p:nvPr>
        </p:nvGraphicFramePr>
        <p:xfrm>
          <a:off x="3631842" y="1983600"/>
          <a:ext cx="8744757" cy="5309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tângulo 11"/>
          <p:cNvSpPr/>
          <p:nvPr/>
        </p:nvSpPr>
        <p:spPr>
          <a:xfrm>
            <a:off x="9955369" y="2601533"/>
            <a:ext cx="1944710" cy="11848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14" name="Conexão reta unidirecional 13"/>
          <p:cNvCxnSpPr/>
          <p:nvPr/>
        </p:nvCxnSpPr>
        <p:spPr>
          <a:xfrm flipV="1">
            <a:off x="10876208" y="2015671"/>
            <a:ext cx="0" cy="585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 14"/>
          <p:cNvSpPr/>
          <p:nvPr/>
        </p:nvSpPr>
        <p:spPr>
          <a:xfrm>
            <a:off x="9684914" y="180304"/>
            <a:ext cx="2318197" cy="1700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i="1" dirty="0" err="1"/>
              <a:t>Translanguaging</a:t>
            </a:r>
            <a:r>
              <a:rPr lang="pt-PT" i="1" dirty="0"/>
              <a:t>: </a:t>
            </a:r>
            <a:r>
              <a:rPr lang="pt-PT" sz="1600" i="1" dirty="0"/>
              <a:t>abordagem que se centra nas práticas bilingues observáveis e que contribui para a interpretação de contextos multilingues (</a:t>
            </a:r>
            <a:r>
              <a:rPr lang="pt-PT" sz="1600" i="1" dirty="0" err="1"/>
              <a:t>Gracía</a:t>
            </a:r>
            <a:r>
              <a:rPr lang="pt-PT" sz="1600" i="1" dirty="0"/>
              <a:t>, 2014)</a:t>
            </a:r>
          </a:p>
        </p:txBody>
      </p:sp>
    </p:spTree>
    <p:extLst>
      <p:ext uri="{BB962C8B-B14F-4D97-AF65-F5344CB8AC3E}">
        <p14:creationId xmlns:p14="http://schemas.microsoft.com/office/powerpoint/2010/main" val="932981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Paradigma, natureza e tipo de estudo</a:t>
            </a:r>
          </a:p>
        </p:txBody>
      </p:sp>
      <p:graphicFrame>
        <p:nvGraphicFramePr>
          <p:cNvPr id="7" name="Marcador de Posição de Conteúdo 6"/>
          <p:cNvGraphicFramePr>
            <a:graphicFrameLocks noGrp="1"/>
          </p:cNvGraphicFramePr>
          <p:nvPr>
            <p:ph idx="1"/>
            <p:extLst/>
          </p:nvPr>
        </p:nvGraphicFramePr>
        <p:xfrm>
          <a:off x="5070240" y="2041300"/>
          <a:ext cx="8529850" cy="3998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/>
          </p:nvPr>
        </p:nvGraphicFramePr>
        <p:xfrm>
          <a:off x="1024127" y="4361164"/>
          <a:ext cx="3337775" cy="1059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0796">
                <a:tc>
                  <a:txBody>
                    <a:bodyPr/>
                    <a:lstStyle/>
                    <a:p>
                      <a:r>
                        <a:rPr lang="pt-PT" sz="1600" dirty="0"/>
                        <a:t>Natureza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371">
                <a:tc>
                  <a:txBody>
                    <a:bodyPr/>
                    <a:lstStyle/>
                    <a:p>
                      <a:r>
                        <a:rPr lang="pt-PT" sz="1600" dirty="0"/>
                        <a:t>Qualitativa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/>
          </p:nvPr>
        </p:nvGraphicFramePr>
        <p:xfrm>
          <a:off x="1024128" y="3161760"/>
          <a:ext cx="3337775" cy="895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8705">
                <a:tc>
                  <a:txBody>
                    <a:bodyPr/>
                    <a:lstStyle/>
                    <a:p>
                      <a:r>
                        <a:rPr lang="pt-PT" sz="1600" dirty="0"/>
                        <a:t>Paradigma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376">
                <a:tc>
                  <a:txBody>
                    <a:bodyPr/>
                    <a:lstStyle/>
                    <a:p>
                      <a:r>
                        <a:rPr lang="pt-PT" sz="1600" dirty="0"/>
                        <a:t>Interpretativo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5070238" y="5143438"/>
            <a:ext cx="27472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dirty="0"/>
              <a:t>- Estudos de caso</a:t>
            </a:r>
          </a:p>
          <a:p>
            <a:pPr algn="ctr"/>
            <a:r>
              <a:rPr lang="pt-PT" sz="1600" dirty="0"/>
              <a:t>- Estudos etnográficos</a:t>
            </a:r>
          </a:p>
        </p:txBody>
      </p:sp>
      <p:cxnSp>
        <p:nvCxnSpPr>
          <p:cNvPr id="16" name="Conexão reta unidirecional 15"/>
          <p:cNvCxnSpPr/>
          <p:nvPr/>
        </p:nvCxnSpPr>
        <p:spPr>
          <a:xfrm flipH="1">
            <a:off x="7467599" y="5435825"/>
            <a:ext cx="9294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1844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contributos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178584" y="1972738"/>
            <a:ext cx="4776598" cy="523220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pt-PT" sz="2800" dirty="0"/>
              <a:t>Pluralismo cultural e linguístico</a:t>
            </a:r>
          </a:p>
        </p:txBody>
      </p:sp>
      <p:graphicFrame>
        <p:nvGraphicFramePr>
          <p:cNvPr id="7" name="Diagrama 6"/>
          <p:cNvGraphicFramePr/>
          <p:nvPr>
            <p:extLst/>
          </p:nvPr>
        </p:nvGraphicFramePr>
        <p:xfrm>
          <a:off x="1178584" y="2665235"/>
          <a:ext cx="9411160" cy="4208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5799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contributos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178583" y="1972738"/>
            <a:ext cx="5607979" cy="523220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pt-PT" sz="2800" dirty="0"/>
              <a:t>Contextos de aprendizagem múltiplos</a:t>
            </a:r>
          </a:p>
        </p:txBody>
      </p:sp>
      <p:graphicFrame>
        <p:nvGraphicFramePr>
          <p:cNvPr id="5" name="Diagrama 4"/>
          <p:cNvGraphicFramePr/>
          <p:nvPr>
            <p:extLst/>
          </p:nvPr>
        </p:nvGraphicFramePr>
        <p:xfrm>
          <a:off x="1178583" y="585216"/>
          <a:ext cx="10760405" cy="6656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7718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contributos</a:t>
            </a:r>
          </a:p>
        </p:txBody>
      </p:sp>
      <p:sp>
        <p:nvSpPr>
          <p:cNvPr id="4" name="Marcador de Posição de Conteúdo 2"/>
          <p:cNvSpPr txBox="1">
            <a:spLocks/>
          </p:cNvSpPr>
          <p:nvPr/>
        </p:nvSpPr>
        <p:spPr>
          <a:xfrm>
            <a:off x="1024128" y="2950467"/>
            <a:ext cx="4590860" cy="36646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2000" b="1" dirty="0"/>
              <a:t>Espaços de aprendizagem: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t-PT" sz="1800" dirty="0"/>
              <a:t>Interação social;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t-PT" sz="1800" dirty="0"/>
              <a:t>Integração da família;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t-PT" sz="1800" dirty="0"/>
              <a:t>Partilha das suas línguas e culturas.</a:t>
            </a:r>
          </a:p>
          <a:p>
            <a:pPr marL="0" indent="0" algn="just">
              <a:buNone/>
            </a:pPr>
            <a:endParaRPr lang="pt-PT" sz="1400" dirty="0"/>
          </a:p>
          <a:p>
            <a:pPr marL="0" indent="0" algn="r">
              <a:buNone/>
            </a:pPr>
            <a:r>
              <a:rPr lang="pt-PT" sz="1400" dirty="0"/>
              <a:t>(</a:t>
            </a:r>
            <a:r>
              <a:rPr lang="pt-PT" sz="1400" dirty="0" err="1"/>
              <a:t>Kalocsányiová</a:t>
            </a:r>
            <a:r>
              <a:rPr lang="pt-PT" sz="1400" dirty="0"/>
              <a:t>, 2017;Thondhlana &amp; </a:t>
            </a:r>
            <a:r>
              <a:rPr lang="pt-PT" sz="1400" dirty="0" err="1"/>
              <a:t>Madziva</a:t>
            </a:r>
            <a:r>
              <a:rPr lang="pt-PT" sz="1400" dirty="0"/>
              <a:t>, 2017)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024127" y="1893193"/>
            <a:ext cx="5919598" cy="523220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pt-PT" sz="2800" dirty="0"/>
              <a:t>Parcerias “</a:t>
            </a:r>
            <a:r>
              <a:rPr lang="pt-PT" sz="2800" dirty="0" err="1"/>
              <a:t>escola”-família-comunidade</a:t>
            </a:r>
            <a:endParaRPr lang="pt-PT" sz="2800" dirty="0"/>
          </a:p>
        </p:txBody>
      </p:sp>
      <p:sp>
        <p:nvSpPr>
          <p:cNvPr id="7" name="Marcador de Posição de Conteúdo 2"/>
          <p:cNvSpPr txBox="1">
            <a:spLocks/>
          </p:cNvSpPr>
          <p:nvPr/>
        </p:nvSpPr>
        <p:spPr>
          <a:xfrm>
            <a:off x="6467665" y="2950467"/>
            <a:ext cx="4590861" cy="36646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2000" b="1" dirty="0"/>
              <a:t>Professores com os mesmos antecedentes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t-PT" sz="1800" dirty="0"/>
              <a:t>Visão única;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t-PT" sz="1800" dirty="0"/>
              <a:t>Superação dos obstáculos;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t-PT" sz="1800" dirty="0"/>
              <a:t>Sucesso na aprendizagem da LA.</a:t>
            </a:r>
          </a:p>
          <a:p>
            <a:pPr marL="0" indent="0" algn="just">
              <a:buNone/>
            </a:pPr>
            <a:endParaRPr lang="pt-PT" sz="1600" dirty="0"/>
          </a:p>
          <a:p>
            <a:pPr marL="0" indent="0" algn="r">
              <a:buNone/>
            </a:pPr>
            <a:r>
              <a:rPr lang="pt-PT" sz="1400" dirty="0"/>
              <a:t>(</a:t>
            </a:r>
            <a:r>
              <a:rPr lang="pt-PT" sz="1400" dirty="0" err="1"/>
              <a:t>Karam</a:t>
            </a:r>
            <a:r>
              <a:rPr lang="pt-PT" sz="1400" dirty="0"/>
              <a:t>, </a:t>
            </a:r>
            <a:r>
              <a:rPr lang="pt-PT" sz="1400" dirty="0" err="1"/>
              <a:t>Kibler</a:t>
            </a:r>
            <a:r>
              <a:rPr lang="pt-PT" sz="1400" dirty="0"/>
              <a:t> &amp; </a:t>
            </a:r>
            <a:r>
              <a:rPr lang="pt-PT" sz="1400" dirty="0" err="1"/>
              <a:t>Yoder</a:t>
            </a:r>
            <a:r>
              <a:rPr lang="pt-PT" sz="1400" dirty="0"/>
              <a:t>, 2017)</a:t>
            </a:r>
          </a:p>
        </p:txBody>
      </p:sp>
    </p:spTree>
    <p:extLst>
      <p:ext uri="{BB962C8B-B14F-4D97-AF65-F5344CB8AC3E}">
        <p14:creationId xmlns:p14="http://schemas.microsoft.com/office/powerpoint/2010/main" val="24967581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441</TotalTime>
  <Words>1753</Words>
  <Application>Microsoft Office PowerPoint</Application>
  <PresentationFormat>Widescreen</PresentationFormat>
  <Paragraphs>158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Courier New</vt:lpstr>
      <vt:lpstr>Helvetica</vt:lpstr>
      <vt:lpstr>Tw Cen MT</vt:lpstr>
      <vt:lpstr>Tw Cen MT Condensed</vt:lpstr>
      <vt:lpstr>Wingdings</vt:lpstr>
      <vt:lpstr>Wingdings 3</vt:lpstr>
      <vt:lpstr>Integral</vt:lpstr>
      <vt:lpstr>Perspetivas para o ensino do Português Língua de Acolhimento a imigrantes e refugiados</vt:lpstr>
      <vt:lpstr>Questão de investigação</vt:lpstr>
      <vt:lpstr>Identificação dos artigos</vt:lpstr>
      <vt:lpstr>Pesquisa em base de dados</vt:lpstr>
      <vt:lpstr>Caracterização dos artigos</vt:lpstr>
      <vt:lpstr>Paradigma, natureza e tipo de estudo</vt:lpstr>
      <vt:lpstr>contributos</vt:lpstr>
      <vt:lpstr>contributos</vt:lpstr>
      <vt:lpstr>contributos</vt:lpstr>
      <vt:lpstr>contributos</vt:lpstr>
      <vt:lpstr>contributos</vt:lpstr>
      <vt:lpstr>contributos</vt:lpstr>
      <vt:lpstr>Considerações finais</vt:lpstr>
      <vt:lpstr>Referências bibliográficas</vt:lpstr>
      <vt:lpstr>Referências bibliográficas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diversidade linguística e cultural ao plurilinguismo</dc:title>
  <dc:creator>Raquel João Carinhas</dc:creator>
  <cp:lastModifiedBy>AICL</cp:lastModifiedBy>
  <cp:revision>42</cp:revision>
  <dcterms:created xsi:type="dcterms:W3CDTF">2018-01-18T19:13:54Z</dcterms:created>
  <dcterms:modified xsi:type="dcterms:W3CDTF">2019-03-25T10:20:10Z</dcterms:modified>
</cp:coreProperties>
</file>