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notesMasterIdLst>
    <p:notesMasterId r:id="rId59"/>
  </p:notesMasterIdLst>
  <p:handoutMasterIdLst>
    <p:handoutMasterId r:id="rId60"/>
  </p:handoutMasterIdLst>
  <p:sldIdLst>
    <p:sldId id="509" r:id="rId4"/>
    <p:sldId id="577" r:id="rId5"/>
    <p:sldId id="652" r:id="rId6"/>
    <p:sldId id="590" r:id="rId7"/>
    <p:sldId id="586" r:id="rId8"/>
    <p:sldId id="614" r:id="rId9"/>
    <p:sldId id="612" r:id="rId10"/>
    <p:sldId id="613" r:id="rId11"/>
    <p:sldId id="616" r:id="rId12"/>
    <p:sldId id="565" r:id="rId13"/>
    <p:sldId id="692" r:id="rId14"/>
    <p:sldId id="694" r:id="rId15"/>
    <p:sldId id="697" r:id="rId16"/>
    <p:sldId id="698" r:id="rId17"/>
    <p:sldId id="582" r:id="rId18"/>
    <p:sldId id="688" r:id="rId19"/>
    <p:sldId id="593" r:id="rId20"/>
    <p:sldId id="650" r:id="rId21"/>
    <p:sldId id="687" r:id="rId22"/>
    <p:sldId id="681" r:id="rId23"/>
    <p:sldId id="682" r:id="rId24"/>
    <p:sldId id="689" r:id="rId25"/>
    <p:sldId id="649" r:id="rId26"/>
    <p:sldId id="690" r:id="rId27"/>
    <p:sldId id="651" r:id="rId28"/>
    <p:sldId id="645" r:id="rId29"/>
    <p:sldId id="597" r:id="rId30"/>
    <p:sldId id="594" r:id="rId31"/>
    <p:sldId id="598" r:id="rId32"/>
    <p:sldId id="599" r:id="rId33"/>
    <p:sldId id="572" r:id="rId34"/>
    <p:sldId id="674" r:id="rId35"/>
    <p:sldId id="646" r:id="rId36"/>
    <p:sldId id="578" r:id="rId37"/>
    <p:sldId id="672" r:id="rId38"/>
    <p:sldId id="673" r:id="rId39"/>
    <p:sldId id="609" r:id="rId40"/>
    <p:sldId id="659" r:id="rId41"/>
    <p:sldId id="662" r:id="rId42"/>
    <p:sldId id="656" r:id="rId43"/>
    <p:sldId id="611" r:id="rId44"/>
    <p:sldId id="610" r:id="rId45"/>
    <p:sldId id="602" r:id="rId46"/>
    <p:sldId id="665" r:id="rId47"/>
    <p:sldId id="664" r:id="rId48"/>
    <p:sldId id="666" r:id="rId49"/>
    <p:sldId id="675" r:id="rId50"/>
    <p:sldId id="601" r:id="rId51"/>
    <p:sldId id="604" r:id="rId52"/>
    <p:sldId id="607" r:id="rId53"/>
    <p:sldId id="544" r:id="rId54"/>
    <p:sldId id="595" r:id="rId55"/>
    <p:sldId id="648" r:id="rId56"/>
    <p:sldId id="676" r:id="rId57"/>
    <p:sldId id="658" r:id="rId58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9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900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C0531-990F-46BD-BE48-C2085A55D0B2}" type="datetimeFigureOut">
              <a:rPr lang="pt-PT" smtClean="0"/>
              <a:t>21/03/2019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A1F0B4-D21D-4F65-AA74-D4D9089AAA0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22601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131EFD-B02C-4731-A2EE-0F2E05640A96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564189-3FAE-4313-B139-733DF7890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349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48100" y="9426575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BC704D8F-9E83-4C63-9254-22CCB54F5296}" type="slidenum">
              <a:rPr lang="pt-PT" altLang="pt-PT" sz="1200"/>
              <a:pPr algn="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16</a:t>
            </a:fld>
            <a:endParaRPr lang="pt-PT" altLang="pt-PT" sz="120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4538"/>
            <a:ext cx="6602412" cy="371475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P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249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barbedofeup@gmail.com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1A72B-D312-4C3D-AD96-FB20AB36B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0158AB-AE2E-479D-BDED-002863105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7E71E1-6243-424C-B1D9-1045682BB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0CF2-3AFE-46D4-8E67-CF5ECB24554D}" type="datetime1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6D1A2-2F81-463E-A7E7-CEA386042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‹nº›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1E86F-D0A2-4E12-8FDE-FB4173FBC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E89A9-5020-459A-9B8A-436934F60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6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65AA0-FA64-4841-8A3D-8557D20D0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E3EDA6-458E-4BB1-AD40-9A0D329605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DAEBF-ABAC-4B16-8E10-7192DC5DA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37A48-7D9B-42D6-A4C5-3B4E49FD4687}" type="datetime1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2A376-11AB-44EA-B907-FC842E825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‹nº›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96BF7-C8ED-49FB-B28A-25CC025E8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E89A9-5020-459A-9B8A-436934F60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63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225D54-6606-41DB-A550-B59DE76D71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AEA000-53F9-453E-A33A-8DABA6BB84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3F7B9-4A82-4EB9-AD69-1B432ABF5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5CC98-FC74-465B-94AB-BD3577C62E47}" type="datetime1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4B78D-302C-4910-8D08-F11BC1F5B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‹nº›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34AE9-6101-42BE-BF0F-EFBC61475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E89A9-5020-459A-9B8A-436934F60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61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ângulo 14"/>
          <p:cNvSpPr/>
          <p:nvPr userDrawn="1"/>
        </p:nvSpPr>
        <p:spPr>
          <a:xfrm>
            <a:off x="7440149" y="6405854"/>
            <a:ext cx="4751851" cy="479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baseline="0" noProof="0">
                <a:solidFill>
                  <a:srgbClr val="002060"/>
                </a:solidFill>
              </a:rPr>
              <a:t>Solidariedade Portuguesa na Autodeterminação de Timor Leste</a:t>
            </a:r>
            <a:endParaRPr lang="pt-PT" sz="1200">
              <a:solidFill>
                <a:srgbClr val="002060"/>
              </a:solidFill>
            </a:endParaRPr>
          </a:p>
          <a:p>
            <a:r>
              <a:rPr lang="pt-PT" sz="1200">
                <a:solidFill>
                  <a:srgbClr val="002060"/>
                </a:solidFill>
                <a:latin typeface="Oxygen" pitchFamily="2" charset="0"/>
              </a:rPr>
              <a:t>António Barbedo - </a:t>
            </a:r>
            <a:r>
              <a:rPr lang="pt-PT" sz="1200">
                <a:solidFill>
                  <a:srgbClr val="002060"/>
                </a:solidFill>
                <a:latin typeface="Oxygen" pitchFamily="2" charset="0"/>
                <a:hlinkClick r:id="rId2"/>
              </a:rPr>
              <a:t>barbedofeup@gmail.com</a:t>
            </a:r>
            <a:r>
              <a:rPr lang="pt-PT" sz="1200">
                <a:solidFill>
                  <a:srgbClr val="002060"/>
                </a:solidFill>
                <a:latin typeface="Oxygen" pitchFamily="2" charset="0"/>
              </a:rPr>
              <a:t> - 20190414</a:t>
            </a:r>
          </a:p>
        </p:txBody>
      </p:sp>
      <p:pic>
        <p:nvPicPr>
          <p:cNvPr id="8" name="Imagem 7" descr="Rede base.png"/>
          <p:cNvPicPr>
            <a:picLocks noChangeAspect="1"/>
          </p:cNvPicPr>
          <p:nvPr userDrawn="1"/>
        </p:nvPicPr>
        <p:blipFill rotWithShape="1">
          <a:blip r:embed="rId3"/>
          <a:srcRect t="69930" r="79235" b="25000"/>
          <a:stretch/>
        </p:blipFill>
        <p:spPr>
          <a:xfrm>
            <a:off x="15059" y="6381328"/>
            <a:ext cx="2528547" cy="432048"/>
          </a:xfrm>
          <a:prstGeom prst="rect">
            <a:avLst/>
          </a:prstGeom>
        </p:spPr>
      </p:pic>
      <p:sp>
        <p:nvSpPr>
          <p:cNvPr id="9" name="Marcador de Posição do Rodapé 8"/>
          <p:cNvSpPr>
            <a:spLocks noGrp="1"/>
          </p:cNvSpPr>
          <p:nvPr>
            <p:ph type="ftr" sz="quarter" idx="11"/>
          </p:nvPr>
        </p:nvSpPr>
        <p:spPr>
          <a:xfrm>
            <a:off x="4608094" y="6345233"/>
            <a:ext cx="771461" cy="512768"/>
          </a:xfrm>
        </p:spPr>
        <p:txBody>
          <a:bodyPr/>
          <a:lstStyle/>
          <a:p>
            <a:fld id="{B64E89A9-5020-459A-9B8A-436934F608C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Conexão reta 12"/>
          <p:cNvCxnSpPr/>
          <p:nvPr userDrawn="1"/>
        </p:nvCxnSpPr>
        <p:spPr>
          <a:xfrm flipV="1">
            <a:off x="-589790" y="6318161"/>
            <a:ext cx="12286490" cy="54143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486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</a:t>
            </a:r>
            <a:endParaRPr lang="en-GB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do subtítulo do Modelo Global</a:t>
            </a:r>
            <a:endParaRPr lang="en-GB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B51F-FF48-459D-9BAE-6C79F3E9DE7A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6A01-D695-4F54-93B4-C9CAE94C49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0836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GB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B51F-FF48-459D-9BAE-6C79F3E9DE7A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6A01-D695-4F54-93B4-C9CAE94C49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9221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</a:t>
            </a:r>
            <a:endParaRPr lang="en-GB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B51F-FF48-459D-9BAE-6C79F3E9DE7A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6A01-D695-4F54-93B4-C9CAE94C49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3009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GB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B51F-FF48-459D-9BAE-6C79F3E9DE7A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6A01-D695-4F54-93B4-C9CAE94C49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7133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</a:t>
            </a:r>
            <a:endParaRPr lang="en-GB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B51F-FF48-459D-9BAE-6C79F3E9DE7A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6A01-D695-4F54-93B4-C9CAE94C49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412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GB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B51F-FF48-459D-9BAE-6C79F3E9DE7A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6A01-D695-4F54-93B4-C9CAE94C49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61546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B51F-FF48-459D-9BAE-6C79F3E9DE7A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6A01-D695-4F54-93B4-C9CAE94C49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391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37D8B-5CD2-4603-8620-3BA1FB507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3161C-41C2-4AF4-97B5-2A12B5806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27FE2-A402-4151-BEB3-97E721FC1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01DD-A63E-4F21-82F5-522C71BA9FD3}" type="datetime1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E8737-B883-40DC-AA81-9A09E4AAC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‹nº›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1BB5C-9C18-413B-BF06-9CFC430E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E89A9-5020-459A-9B8A-436934F60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356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  <a:endParaRPr lang="en-GB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B51F-FF48-459D-9BAE-6C79F3E9DE7A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6A01-D695-4F54-93B4-C9CAE94C49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6653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  <a:endParaRPr lang="en-GB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B51F-FF48-459D-9BAE-6C79F3E9DE7A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6A01-D695-4F54-93B4-C9CAE94C49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257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GB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B51F-FF48-459D-9BAE-6C79F3E9DE7A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6A01-D695-4F54-93B4-C9CAE94C49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136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</a:t>
            </a:r>
            <a:endParaRPr lang="en-GB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B51F-FF48-459D-9BAE-6C79F3E9DE7A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A6A01-D695-4F54-93B4-C9CAE94C49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3972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</a:t>
            </a:r>
            <a:endParaRPr lang="en-GB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do subtítulo do Modelo Global</a:t>
            </a:r>
            <a:endParaRPr lang="en-GB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2E35-A49C-4A36-ABAB-6E9F89B5BA5B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51CA5-4DCA-48BD-9F2A-2F3337FCA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0515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GB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2E35-A49C-4A36-ABAB-6E9F89B5BA5B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51CA5-4DCA-48BD-9F2A-2F3337FCA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7564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</a:t>
            </a:r>
            <a:endParaRPr lang="en-GB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2E35-A49C-4A36-ABAB-6E9F89B5BA5B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51CA5-4DCA-48BD-9F2A-2F3337FCA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6030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GB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2E35-A49C-4A36-ABAB-6E9F89B5BA5B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51CA5-4DCA-48BD-9F2A-2F3337FCA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0188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</a:t>
            </a:r>
            <a:endParaRPr lang="en-GB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2E35-A49C-4A36-ABAB-6E9F89B5BA5B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51CA5-4DCA-48BD-9F2A-2F3337FCA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7841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GB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2E35-A49C-4A36-ABAB-6E9F89B5BA5B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51CA5-4DCA-48BD-9F2A-2F3337FCA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79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93B08-DD76-4C7B-B986-022DDABA3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E94444-4884-40C1-AA12-C6031F387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F03FF-BDD1-434C-97DC-ED643A460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2EB33-5F43-432A-9F46-C4DB9219D35F}" type="datetime1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1B567-63FA-4772-B338-5E71CC2EA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‹nº›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CA302-2D80-4168-B3B3-636BD3F36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E89A9-5020-459A-9B8A-436934F60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2931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2E35-A49C-4A36-ABAB-6E9F89B5BA5B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51CA5-4DCA-48BD-9F2A-2F3337FCA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768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  <a:endParaRPr lang="en-GB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2E35-A49C-4A36-ABAB-6E9F89B5BA5B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51CA5-4DCA-48BD-9F2A-2F3337FCA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0975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  <a:endParaRPr lang="en-GB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2E35-A49C-4A36-ABAB-6E9F89B5BA5B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51CA5-4DCA-48BD-9F2A-2F3337FCA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5606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GB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2E35-A49C-4A36-ABAB-6E9F89B5BA5B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51CA5-4DCA-48BD-9F2A-2F3337FCA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1646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</a:t>
            </a:r>
            <a:endParaRPr lang="en-GB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2E35-A49C-4A36-ABAB-6E9F89B5BA5B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51CA5-4DCA-48BD-9F2A-2F3337FCA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292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1CC06-2212-4808-AC43-6FFBBE02F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DC0D7-7B0B-458F-8978-ABE0F6D3AF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60AB5C-A383-4B67-94B7-A2B9C077B6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C51997-7BB4-4A5B-8B03-B70E3DFD2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7EF6-AC9E-447A-991C-D7F93AF5B86D}" type="datetime1">
              <a:rPr lang="en-US" smtClean="0"/>
              <a:t>3/21/2019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A5F8BB-8B65-4D17-8AFB-1338895EC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‹nº›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8D9A57-688E-4897-AB2E-5C5A95522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E89A9-5020-459A-9B8A-436934F60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33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CA94C-C39A-4426-B37C-40FD91728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86312-4B0B-4D7A-AE69-74A1B7672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3B8931-F53A-492A-8735-9FAB44E10F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E47C6-E6CE-4E26-B511-EBD5675B54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02E2B3-541C-4BCF-828C-6C2212446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0DCB4E-F587-460D-8EB3-4CBFFE9BD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D6740-66D4-4CBF-95D0-01F51483039B}" type="datetime1">
              <a:rPr lang="en-US" smtClean="0"/>
              <a:t>3/21/2019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7A1E35-F10A-48C5-87DB-7279228C2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‹nº›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72819F-039B-4CA9-A806-5691DB623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E89A9-5020-459A-9B8A-436934F60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11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647A8-F941-4872-8F6F-DEE842B90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635470-0A20-4D0D-83F4-7C50C152C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D8365-82DC-4612-9992-AB3EE6909EA4}" type="datetime1">
              <a:rPr lang="en-US" smtClean="0"/>
              <a:t>3/21/2019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84444D-22C6-4FC1-9FBF-7DADA0CC9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‹nº›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2DA660-AD28-4834-AC77-E85B25122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E89A9-5020-459A-9B8A-436934F60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157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F466D-3EBA-4AC1-9292-9D03C9E3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177D3-EFB6-454B-A9D4-DA372F504066}" type="datetime1">
              <a:rPr lang="en-US" smtClean="0"/>
              <a:t>3/21/2019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39F4E2-4BF2-41C8-ADB7-303ADB614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‹nº›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73BF49-C99A-44C8-941D-6854199EB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E89A9-5020-459A-9B8A-436934F60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83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96915-5C3F-47E6-948C-86C9E179E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AA8FD-9E9C-4C63-8CD7-E63996A0F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039CDE-E52C-485B-960A-7B2F77314F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9F6CF-2FF9-4C66-B9D1-5BB360040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342F8-09B3-4FB9-9164-3B7CB63B291E}" type="datetime1">
              <a:rPr lang="en-US" smtClean="0"/>
              <a:t>3/21/2019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C5D797-B2CE-4E48-9BC6-7DEA8114E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‹nº›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CA2F9-B0E2-4937-89F6-C42A23FE0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E89A9-5020-459A-9B8A-436934F60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68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3280A-3865-4C48-8869-ABAD6EAAD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309BE7-400D-4F0B-A48F-74986D55CF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B906B-AF19-455F-9298-D9165D9C7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C48186-BB82-4736-9A36-0A0AF6B1B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3DC2F-DC1A-4E9A-A2A8-FFACF7A5CA5A}" type="datetime1">
              <a:rPr lang="en-US" smtClean="0"/>
              <a:t>3/21/2019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0E4570-5C41-4FC8-B1A4-C73361EB3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‹nº›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BDFE8E-4113-413A-8D7E-827B1401B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E89A9-5020-459A-9B8A-436934F60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76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FE8AB0-E446-493D-B970-3A6DD95AC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6D4E9E-DCBC-4F1D-98CB-257B3CB8FD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9B389-E957-4146-A892-BAF23C843F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74648-D3A0-419A-90CE-C8D432A6769D}" type="datetime1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72C99-D344-4914-96F7-DE8031003F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‹nº›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3D3F9-1E2F-4183-95C5-7D06F321F2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E89A9-5020-459A-9B8A-436934F60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96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  <a:endParaRPr lang="en-GB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B51F-FF48-459D-9BAE-6C79F3E9DE7A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A6A01-D695-4F54-93B4-C9CAE94C49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584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  <a:endParaRPr lang="en-GB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D2E35-A49C-4A36-ABAB-6E9F89B5BA5B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51CA5-4DCA-48BD-9F2A-2F3337FCA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065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‹nº›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9879" y="1383934"/>
            <a:ext cx="1215795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200" dirty="0">
                <a:solidFill>
                  <a:srgbClr val="00B0F0"/>
                </a:solidFill>
                <a:latin typeface="Arial Black" panose="020B0A04020102020204" pitchFamily="34" charset="0"/>
              </a:rPr>
              <a:t>O </a:t>
            </a:r>
            <a:r>
              <a:rPr lang="en-GB" sz="3200" dirty="0" err="1">
                <a:solidFill>
                  <a:srgbClr val="00B0F0"/>
                </a:solidFill>
                <a:latin typeface="Arial Black" panose="020B0A04020102020204" pitchFamily="34" charset="0"/>
              </a:rPr>
              <a:t>longo</a:t>
            </a:r>
            <a:r>
              <a:rPr lang="en-GB" sz="3200" dirty="0">
                <a:solidFill>
                  <a:srgbClr val="00B0F0"/>
                </a:solidFill>
                <a:latin typeface="Arial Black" panose="020B0A04020102020204" pitchFamily="34" charset="0"/>
              </a:rPr>
              <a:t> </a:t>
            </a:r>
            <a:r>
              <a:rPr lang="en-GB" sz="3200" dirty="0" err="1">
                <a:solidFill>
                  <a:srgbClr val="00B0F0"/>
                </a:solidFill>
                <a:latin typeface="Arial Black" panose="020B0A04020102020204" pitchFamily="34" charset="0"/>
              </a:rPr>
              <a:t>processo</a:t>
            </a:r>
            <a:r>
              <a:rPr lang="en-GB" sz="3200" dirty="0">
                <a:solidFill>
                  <a:srgbClr val="00B0F0"/>
                </a:solidFill>
                <a:latin typeface="Arial Black" panose="020B0A04020102020204" pitchFamily="34" charset="0"/>
              </a:rPr>
              <a:t> de </a:t>
            </a:r>
            <a:r>
              <a:rPr lang="en-GB" sz="3200" dirty="0" err="1">
                <a:solidFill>
                  <a:srgbClr val="00B0F0"/>
                </a:solidFill>
                <a:latin typeface="Arial Black" panose="020B0A04020102020204" pitchFamily="34" charset="0"/>
              </a:rPr>
              <a:t>autodeterminação</a:t>
            </a:r>
            <a:r>
              <a:rPr lang="en-GB" sz="3200" dirty="0">
                <a:solidFill>
                  <a:srgbClr val="00B0F0"/>
                </a:solidFill>
                <a:latin typeface="Arial Black" panose="020B0A04020102020204" pitchFamily="34" charset="0"/>
              </a:rPr>
              <a:t> do </a:t>
            </a:r>
            <a:r>
              <a:rPr lang="en-GB" sz="3200" dirty="0" err="1">
                <a:solidFill>
                  <a:srgbClr val="00B0F0"/>
                </a:solidFill>
                <a:latin typeface="Arial Black" panose="020B0A04020102020204" pitchFamily="34" charset="0"/>
              </a:rPr>
              <a:t>Povo</a:t>
            </a:r>
            <a:r>
              <a:rPr lang="en-GB" sz="3200" dirty="0">
                <a:solidFill>
                  <a:srgbClr val="00B0F0"/>
                </a:solidFill>
                <a:latin typeface="Arial Black" panose="020B0A04020102020204" pitchFamily="34" charset="0"/>
              </a:rPr>
              <a:t> de Timor-Leste e o </a:t>
            </a:r>
            <a:r>
              <a:rPr lang="en-GB" sz="3200" dirty="0" err="1">
                <a:solidFill>
                  <a:srgbClr val="00B0F0"/>
                </a:solidFill>
                <a:latin typeface="Arial Black" panose="020B0A04020102020204" pitchFamily="34" charset="0"/>
              </a:rPr>
              <a:t>papel</a:t>
            </a:r>
            <a:r>
              <a:rPr lang="en-GB" sz="3200" dirty="0">
                <a:solidFill>
                  <a:srgbClr val="00B0F0"/>
                </a:solidFill>
                <a:latin typeface="Arial Black" panose="020B0A04020102020204" pitchFamily="34" charset="0"/>
              </a:rPr>
              <a:t> da Solidariedade Portuguesa</a:t>
            </a:r>
          </a:p>
          <a:p>
            <a:pPr algn="ctr"/>
            <a:endParaRPr lang="en-GB" sz="3200" dirty="0">
              <a:solidFill>
                <a:srgbClr val="00B0F0"/>
              </a:solidFill>
              <a:latin typeface="Arial Black" panose="020B0A04020102020204" pitchFamily="34" charset="0"/>
            </a:endParaRPr>
          </a:p>
          <a:p>
            <a:pPr algn="ctr"/>
            <a:endParaRPr lang="en-GB" sz="3200" dirty="0">
              <a:solidFill>
                <a:srgbClr val="00B0F0"/>
              </a:solidFill>
              <a:latin typeface="Arial Black" panose="020B0A04020102020204" pitchFamily="34" charset="0"/>
            </a:endParaRPr>
          </a:p>
          <a:p>
            <a:pPr algn="ctr"/>
            <a:endParaRPr lang="en-GB" sz="3600" dirty="0">
              <a:latin typeface="Arial Black" panose="020B0A04020102020204" pitchFamily="34" charset="0"/>
            </a:endParaRPr>
          </a:p>
          <a:p>
            <a:pPr algn="ctr"/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Antonio Barbedo</a:t>
            </a:r>
          </a:p>
          <a:p>
            <a:pPr algn="ctr"/>
            <a:endParaRPr lang="en-GB" sz="1600" dirty="0">
              <a:latin typeface="Arial Black" panose="020B0A04020102020204" pitchFamily="34" charset="0"/>
            </a:endParaRPr>
          </a:p>
          <a:p>
            <a:pPr algn="ctr"/>
            <a:endParaRPr lang="en-GB" sz="16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barbedofeup@gmail.com</a:t>
            </a:r>
          </a:p>
        </p:txBody>
      </p:sp>
    </p:spTree>
    <p:extLst>
      <p:ext uri="{BB962C8B-B14F-4D97-AF65-F5344CB8AC3E}">
        <p14:creationId xmlns:p14="http://schemas.microsoft.com/office/powerpoint/2010/main" val="1760601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‹nº›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74"/>
          <a:stretch/>
        </p:blipFill>
        <p:spPr>
          <a:xfrm>
            <a:off x="2039008" y="0"/>
            <a:ext cx="5990568" cy="625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35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B64E89A9-5020-459A-9B8A-436934F608C7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062" y="693116"/>
            <a:ext cx="7062376" cy="505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050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B64E89A9-5020-459A-9B8A-436934F608C7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b="60000"/>
          <a:stretch/>
        </p:blipFill>
        <p:spPr>
          <a:xfrm>
            <a:off x="1588875" y="28575"/>
            <a:ext cx="8631450" cy="627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03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B64E89A9-5020-459A-9B8A-436934F608C7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t="40000" b="15523"/>
          <a:stretch/>
        </p:blipFill>
        <p:spPr>
          <a:xfrm>
            <a:off x="2086296" y="1"/>
            <a:ext cx="7728880" cy="624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35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B64E89A9-5020-459A-9B8A-436934F608C7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t="84028"/>
          <a:stretch/>
        </p:blipFill>
        <p:spPr>
          <a:xfrm>
            <a:off x="925408" y="1809750"/>
            <a:ext cx="10498886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94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‹nº›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34"/>
          <a:stretch/>
        </p:blipFill>
        <p:spPr>
          <a:xfrm>
            <a:off x="1582516" y="0"/>
            <a:ext cx="8801286" cy="638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374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3"/>
          <p:cNvSpPr txBox="1">
            <a:spLocks noGrp="1"/>
          </p:cNvSpPr>
          <p:nvPr/>
        </p:nvSpPr>
        <p:spPr bwMode="auto">
          <a:xfrm>
            <a:off x="5638800" y="6237288"/>
            <a:ext cx="889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pt-PT" sz="1400"/>
              <a:t>-</a:t>
            </a:r>
            <a:fld id="{8B32FBD3-E0EC-4957-B553-278B7BF02FF9}" type="slidenum">
              <a:rPr lang="en-US" altLang="pt-PT" sz="1400" b="1"/>
              <a:pPr algn="ct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16</a:t>
            </a:fld>
            <a:r>
              <a:rPr lang="en-US" altLang="pt-PT" sz="1400"/>
              <a:t>-</a:t>
            </a: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2279650" y="981075"/>
            <a:ext cx="7632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pt-PT"/>
          </a:p>
        </p:txBody>
      </p:sp>
      <p:pic>
        <p:nvPicPr>
          <p:cNvPr id="61444" name="Picture 4" descr="Untitled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620713"/>
            <a:ext cx="4319587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5" descr="Untitled-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6" t="30760" r="3473" b="11607"/>
          <a:stretch>
            <a:fillRect/>
          </a:stretch>
        </p:blipFill>
        <p:spPr bwMode="auto">
          <a:xfrm>
            <a:off x="7391401" y="1"/>
            <a:ext cx="3070225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1681163" y="188914"/>
            <a:ext cx="5472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pt-PT" sz="1400" b="1">
                <a:solidFill>
                  <a:srgbClr val="0000CC"/>
                </a:solidFill>
                <a:latin typeface="Arial Black" panose="020B0A04020102020204" pitchFamily="34" charset="0"/>
              </a:rPr>
              <a:t>Jornal de Notícias 1982.01.29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135188" y="4149725"/>
            <a:ext cx="50403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PT" altLang="pt-PT" sz="2400" b="1"/>
              <a:t>Nessa altura o governo português dizia ter feito tudo o que estava ao seu alcance e que estava impotente para fazer mais alguma coisa.</a:t>
            </a:r>
          </a:p>
        </p:txBody>
      </p:sp>
    </p:spTree>
    <p:extLst>
      <p:ext uri="{BB962C8B-B14F-4D97-AF65-F5344CB8AC3E}">
        <p14:creationId xmlns:p14="http://schemas.microsoft.com/office/powerpoint/2010/main" val="606006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‹nº›</a:t>
            </a:r>
          </a:p>
        </p:txBody>
      </p:sp>
      <p:sp>
        <p:nvSpPr>
          <p:cNvPr id="2" name="Retângulo 1"/>
          <p:cNvSpPr/>
          <p:nvPr/>
        </p:nvSpPr>
        <p:spPr>
          <a:xfrm>
            <a:off x="843112" y="2008336"/>
            <a:ext cx="10247585" cy="2126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fim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pouco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mais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meio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ano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trabalho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político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Assembleia da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República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junto de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deputados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todos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partidos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de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abril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1982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foi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aprovada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pelo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Parlamento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decisão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criar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uma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Comissão</a:t>
            </a:r>
            <a:r>
              <a:rPr lang="en-GB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Eventual para </a:t>
            </a:r>
            <a:r>
              <a:rPr lang="en-GB" err="1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Acompanhamento</a:t>
            </a:r>
            <a:r>
              <a:rPr lang="en-GB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GB" err="1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Situação</a:t>
            </a:r>
            <a:r>
              <a:rPr lang="en-GB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Timor-Leste. 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escolha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eleição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dos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deputados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que a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deviam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integrar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ficou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para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mais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tarde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3709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‹nº›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1"/>
          <a:stretch/>
        </p:blipFill>
        <p:spPr>
          <a:xfrm>
            <a:off x="3648400" y="10518"/>
            <a:ext cx="4701830" cy="633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36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B64E89A9-5020-459A-9B8A-436934F608C7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42" y="497022"/>
            <a:ext cx="8558213" cy="411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31304" y="4873487"/>
            <a:ext cx="11678479" cy="1013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6" name="CaixaDeTexto 5"/>
          <p:cNvSpPr txBox="1"/>
          <p:nvPr/>
        </p:nvSpPr>
        <p:spPr>
          <a:xfrm>
            <a:off x="715618" y="4858649"/>
            <a:ext cx="10724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rial Black" panose="020B0A04020102020204" pitchFamily="34" charset="0"/>
              </a:rPr>
              <a:t>A </a:t>
            </a:r>
            <a:r>
              <a:rPr lang="en-GB" err="1">
                <a:latin typeface="Arial Black" panose="020B0A04020102020204" pitchFamily="34" charset="0"/>
              </a:rPr>
              <a:t>partir</a:t>
            </a:r>
            <a:r>
              <a:rPr lang="en-GB">
                <a:latin typeface="Arial Black" panose="020B0A04020102020204" pitchFamily="34" charset="0"/>
              </a:rPr>
              <a:t> </a:t>
            </a:r>
            <a:r>
              <a:rPr lang="en-GB" err="1">
                <a:latin typeface="Arial Black" panose="020B0A04020102020204" pitchFamily="34" charset="0"/>
              </a:rPr>
              <a:t>desta</a:t>
            </a:r>
            <a:r>
              <a:rPr lang="en-GB">
                <a:latin typeface="Arial Black" panose="020B0A04020102020204" pitchFamily="34" charset="0"/>
              </a:rPr>
              <a:t> Mesa Redonda, de </a:t>
            </a:r>
            <a:r>
              <a:rPr lang="en-GB" err="1">
                <a:latin typeface="Arial Black" panose="020B0A04020102020204" pitchFamily="34" charset="0"/>
              </a:rPr>
              <a:t>deputados</a:t>
            </a:r>
            <a:r>
              <a:rPr lang="en-GB">
                <a:latin typeface="Arial Black" panose="020B0A04020102020204" pitchFamily="34" charset="0"/>
              </a:rPr>
              <a:t> de </a:t>
            </a:r>
            <a:r>
              <a:rPr lang="en-GB" err="1">
                <a:latin typeface="Arial Black" panose="020B0A04020102020204" pitchFamily="34" charset="0"/>
              </a:rPr>
              <a:t>todos</a:t>
            </a:r>
            <a:r>
              <a:rPr lang="en-GB">
                <a:latin typeface="Arial Black" panose="020B0A04020102020204" pitchFamily="34" charset="0"/>
              </a:rPr>
              <a:t> </a:t>
            </a:r>
            <a:r>
              <a:rPr lang="en-GB" err="1">
                <a:latin typeface="Arial Black" panose="020B0A04020102020204" pitchFamily="34" charset="0"/>
              </a:rPr>
              <a:t>os</a:t>
            </a:r>
            <a:r>
              <a:rPr lang="en-GB">
                <a:latin typeface="Arial Black" panose="020B0A04020102020204" pitchFamily="34" charset="0"/>
              </a:rPr>
              <a:t> </a:t>
            </a:r>
            <a:r>
              <a:rPr lang="en-GB" err="1">
                <a:latin typeface="Arial Black" panose="020B0A04020102020204" pitchFamily="34" charset="0"/>
              </a:rPr>
              <a:t>partidos</a:t>
            </a:r>
            <a:r>
              <a:rPr lang="en-GB">
                <a:latin typeface="Arial Black" panose="020B0A04020102020204" pitchFamily="34" charset="0"/>
              </a:rPr>
              <a:t>  </a:t>
            </a:r>
            <a:r>
              <a:rPr lang="en-GB" err="1">
                <a:latin typeface="Arial Black" panose="020B0A04020102020204" pitchFamily="34" charset="0"/>
              </a:rPr>
              <a:t>representados</a:t>
            </a:r>
            <a:r>
              <a:rPr lang="en-GB">
                <a:latin typeface="Arial Black" panose="020B0A04020102020204" pitchFamily="34" charset="0"/>
              </a:rPr>
              <a:t> no </a:t>
            </a:r>
            <a:r>
              <a:rPr lang="en-GB" err="1">
                <a:latin typeface="Arial Black" panose="020B0A04020102020204" pitchFamily="34" charset="0"/>
              </a:rPr>
              <a:t>Parlamento</a:t>
            </a:r>
            <a:r>
              <a:rPr lang="en-GB">
                <a:latin typeface="Arial Black" panose="020B0A04020102020204" pitchFamily="34" charset="0"/>
              </a:rPr>
              <a:t>, a </a:t>
            </a:r>
            <a:r>
              <a:rPr lang="en-GB" err="1">
                <a:latin typeface="Arial Black" panose="020B0A04020102020204" pitchFamily="34" charset="0"/>
              </a:rPr>
              <a:t>posição</a:t>
            </a:r>
            <a:r>
              <a:rPr lang="en-GB">
                <a:latin typeface="Arial Black" panose="020B0A04020102020204" pitchFamily="34" charset="0"/>
              </a:rPr>
              <a:t> dos </a:t>
            </a:r>
            <a:r>
              <a:rPr lang="en-GB" err="1">
                <a:latin typeface="Arial Black" panose="020B0A04020102020204" pitchFamily="34" charset="0"/>
              </a:rPr>
              <a:t>sucessivos</a:t>
            </a:r>
            <a:r>
              <a:rPr lang="en-GB">
                <a:latin typeface="Arial Black" panose="020B0A04020102020204" pitchFamily="34" charset="0"/>
              </a:rPr>
              <a:t> </a:t>
            </a:r>
            <a:r>
              <a:rPr lang="en-GB" err="1">
                <a:latin typeface="Arial Black" panose="020B0A04020102020204" pitchFamily="34" charset="0"/>
              </a:rPr>
              <a:t>governos</a:t>
            </a:r>
            <a:r>
              <a:rPr lang="en-GB">
                <a:latin typeface="Arial Black" panose="020B0A04020102020204" pitchFamily="34" charset="0"/>
              </a:rPr>
              <a:t> </a:t>
            </a:r>
            <a:r>
              <a:rPr lang="en-GB" err="1">
                <a:latin typeface="Arial Black" panose="020B0A04020102020204" pitchFamily="34" charset="0"/>
              </a:rPr>
              <a:t>portugueses</a:t>
            </a:r>
            <a:r>
              <a:rPr lang="en-GB">
                <a:latin typeface="Arial Black" panose="020B0A04020102020204" pitchFamily="34" charset="0"/>
              </a:rPr>
              <a:t> </a:t>
            </a:r>
            <a:r>
              <a:rPr lang="en-GB" err="1">
                <a:latin typeface="Arial Black" panose="020B0A04020102020204" pitchFamily="34" charset="0"/>
              </a:rPr>
              <a:t>nunca</a:t>
            </a:r>
            <a:r>
              <a:rPr lang="en-GB">
                <a:latin typeface="Arial Black" panose="020B0A04020102020204" pitchFamily="34" charset="0"/>
              </a:rPr>
              <a:t> </a:t>
            </a:r>
            <a:r>
              <a:rPr lang="en-GB" err="1">
                <a:latin typeface="Arial Black" panose="020B0A04020102020204" pitchFamily="34" charset="0"/>
              </a:rPr>
              <a:t>mais</a:t>
            </a:r>
            <a:r>
              <a:rPr lang="en-GB">
                <a:latin typeface="Arial Black" panose="020B0A04020102020204" pitchFamily="34" charset="0"/>
              </a:rPr>
              <a:t> </a:t>
            </a:r>
            <a:r>
              <a:rPr lang="en-GB" err="1">
                <a:latin typeface="Arial Black" panose="020B0A04020102020204" pitchFamily="34" charset="0"/>
              </a:rPr>
              <a:t>foi</a:t>
            </a:r>
            <a:r>
              <a:rPr lang="en-GB">
                <a:latin typeface="Arial Black" panose="020B0A04020102020204" pitchFamily="34" charset="0"/>
              </a:rPr>
              <a:t> de </a:t>
            </a:r>
            <a:r>
              <a:rPr lang="en-GB" err="1">
                <a:latin typeface="Arial Black" panose="020B0A04020102020204" pitchFamily="34" charset="0"/>
              </a:rPr>
              <a:t>querer</a:t>
            </a:r>
            <a:r>
              <a:rPr lang="en-GB">
                <a:latin typeface="Arial Black" panose="020B0A04020102020204" pitchFamily="34" charset="0"/>
              </a:rPr>
              <a:t> </a:t>
            </a:r>
            <a:r>
              <a:rPr lang="en-GB" err="1">
                <a:latin typeface="Arial Black" panose="020B0A04020102020204" pitchFamily="34" charset="0"/>
              </a:rPr>
              <a:t>deixar</a:t>
            </a:r>
            <a:r>
              <a:rPr lang="en-GB">
                <a:latin typeface="Arial Black" panose="020B0A04020102020204" pitchFamily="34" charset="0"/>
              </a:rPr>
              <a:t> </a:t>
            </a:r>
            <a:r>
              <a:rPr lang="en-GB" err="1">
                <a:latin typeface="Arial Black" panose="020B0A04020102020204" pitchFamily="34" charset="0"/>
              </a:rPr>
              <a:t>morrer</a:t>
            </a:r>
            <a:r>
              <a:rPr lang="en-GB">
                <a:latin typeface="Arial Black" panose="020B0A04020102020204" pitchFamily="34" charset="0"/>
              </a:rPr>
              <a:t> a </a:t>
            </a:r>
            <a:r>
              <a:rPr lang="en-GB" err="1">
                <a:latin typeface="Arial Black" panose="020B0A04020102020204" pitchFamily="34" charset="0"/>
              </a:rPr>
              <a:t>questão</a:t>
            </a:r>
            <a:r>
              <a:rPr lang="en-GB">
                <a:latin typeface="Arial Black" panose="020B0A04020102020204" pitchFamily="34" charset="0"/>
              </a:rPr>
              <a:t> </a:t>
            </a:r>
            <a:r>
              <a:rPr lang="en-GB" err="1">
                <a:latin typeface="Arial Black" panose="020B0A04020102020204" pitchFamily="34" charset="0"/>
              </a:rPr>
              <a:t>nas</a:t>
            </a:r>
            <a:r>
              <a:rPr lang="en-GB">
                <a:latin typeface="Arial Black" panose="020B0A04020102020204" pitchFamily="34" charset="0"/>
              </a:rPr>
              <a:t> </a:t>
            </a:r>
            <a:r>
              <a:rPr lang="en-GB" err="1">
                <a:latin typeface="Arial Black" panose="020B0A04020102020204" pitchFamily="34" charset="0"/>
              </a:rPr>
              <a:t>Nações</a:t>
            </a:r>
            <a:r>
              <a:rPr lang="en-GB">
                <a:latin typeface="Arial Black" panose="020B0A04020102020204" pitchFamily="34" charset="0"/>
              </a:rPr>
              <a:t> </a:t>
            </a:r>
            <a:r>
              <a:rPr lang="en-GB" err="1">
                <a:latin typeface="Arial Black" panose="020B0A04020102020204" pitchFamily="34" charset="0"/>
              </a:rPr>
              <a:t>Unidas</a:t>
            </a:r>
            <a:r>
              <a:rPr lang="en-GB">
                <a:latin typeface="Arial Black" panose="020B0A04020102020204" pitchFamily="34" charset="0"/>
              </a:rPr>
              <a:t>, </a:t>
            </a:r>
            <a:r>
              <a:rPr lang="en-GB" err="1">
                <a:latin typeface="Arial Black" panose="020B0A04020102020204" pitchFamily="34" charset="0"/>
              </a:rPr>
              <a:t>apesar</a:t>
            </a:r>
            <a:r>
              <a:rPr lang="en-GB">
                <a:latin typeface="Arial Black" panose="020B0A04020102020204" pitchFamily="34" charset="0"/>
              </a:rPr>
              <a:t> de </a:t>
            </a:r>
            <a:r>
              <a:rPr lang="en-GB" err="1">
                <a:latin typeface="Arial Black" panose="020B0A04020102020204" pitchFamily="34" charset="0"/>
              </a:rPr>
              <a:t>continuarem</a:t>
            </a:r>
            <a:r>
              <a:rPr lang="en-GB">
                <a:latin typeface="Arial Black" panose="020B0A04020102020204" pitchFamily="34" charset="0"/>
              </a:rPr>
              <a:t> as </a:t>
            </a:r>
            <a:r>
              <a:rPr lang="en-GB" err="1">
                <a:latin typeface="Arial Black" panose="020B0A04020102020204" pitchFamily="34" charset="0"/>
              </a:rPr>
              <a:t>pressões</a:t>
            </a:r>
            <a:r>
              <a:rPr lang="en-GB">
                <a:latin typeface="Arial Black" panose="020B0A04020102020204" pitchFamily="34" charset="0"/>
              </a:rPr>
              <a:t> </a:t>
            </a:r>
            <a:r>
              <a:rPr lang="en-GB" err="1">
                <a:latin typeface="Arial Black" panose="020B0A04020102020204" pitchFamily="34" charset="0"/>
              </a:rPr>
              <a:t>internacionais</a:t>
            </a:r>
            <a:r>
              <a:rPr lang="en-GB">
                <a:latin typeface="Arial Black" panose="020B0A04020102020204" pitchFamily="34" charset="0"/>
              </a:rPr>
              <a:t> e as </a:t>
            </a:r>
            <a:r>
              <a:rPr lang="en-GB" err="1">
                <a:latin typeface="Arial Black" panose="020B0A04020102020204" pitchFamily="34" charset="0"/>
              </a:rPr>
              <a:t>tentações</a:t>
            </a:r>
            <a:r>
              <a:rPr lang="en-GB">
                <a:latin typeface="Arial Black" panose="020B0A04020102020204" pitchFamily="34" charset="0"/>
              </a:rPr>
              <a:t> de </a:t>
            </a:r>
            <a:r>
              <a:rPr lang="en-GB" err="1">
                <a:latin typeface="Arial Black" panose="020B0A04020102020204" pitchFamily="34" charset="0"/>
              </a:rPr>
              <a:t>alguns</a:t>
            </a:r>
            <a:r>
              <a:rPr lang="en-GB">
                <a:latin typeface="Arial Black" panose="020B0A04020102020204" pitchFamily="34" charset="0"/>
              </a:rPr>
              <a:t> </a:t>
            </a:r>
            <a:r>
              <a:rPr lang="en-GB" err="1">
                <a:latin typeface="Arial Black" panose="020B0A04020102020204" pitchFamily="34" charset="0"/>
              </a:rPr>
              <a:t>políticos</a:t>
            </a:r>
            <a:r>
              <a:rPr lang="en-GB">
                <a:latin typeface="Arial Black" panose="020B0A04020102020204" pitchFamily="34" charset="0"/>
              </a:rPr>
              <a:t> </a:t>
            </a:r>
            <a:r>
              <a:rPr lang="en-GB" err="1">
                <a:latin typeface="Arial Black" panose="020B0A04020102020204" pitchFamily="34" charset="0"/>
              </a:rPr>
              <a:t>portugueses</a:t>
            </a:r>
            <a:r>
              <a:rPr lang="en-GB">
                <a:latin typeface="Arial Black" panose="020B0A04020102020204" pitchFamily="34" charset="0"/>
              </a:rPr>
              <a:t>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1254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‹nº›</a:t>
            </a:r>
          </a:p>
        </p:txBody>
      </p:sp>
      <p:sp>
        <p:nvSpPr>
          <p:cNvPr id="2" name="Retângulo 1"/>
          <p:cNvSpPr/>
          <p:nvPr/>
        </p:nvSpPr>
        <p:spPr>
          <a:xfrm>
            <a:off x="0" y="0"/>
            <a:ext cx="12192000" cy="6288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GB" sz="3200">
                <a:solidFill>
                  <a:srgbClr val="00B0F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Cinco </a:t>
            </a:r>
            <a:r>
              <a:rPr lang="en-GB" sz="3200" err="1">
                <a:solidFill>
                  <a:srgbClr val="00B0F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pouco</a:t>
            </a:r>
            <a:r>
              <a:rPr lang="en-GB" sz="3200">
                <a:solidFill>
                  <a:srgbClr val="00B0F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err="1">
                <a:solidFill>
                  <a:srgbClr val="00B0F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conhecidas</a:t>
            </a:r>
            <a:r>
              <a:rPr lang="en-GB" sz="3200">
                <a:solidFill>
                  <a:srgbClr val="00B0F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err="1">
                <a:solidFill>
                  <a:srgbClr val="00B0F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estratégias</a:t>
            </a:r>
            <a:r>
              <a:rPr lang="en-GB" sz="3200">
                <a:solidFill>
                  <a:srgbClr val="00B0F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sz="3200" err="1">
                <a:solidFill>
                  <a:srgbClr val="00B0F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ações</a:t>
            </a:r>
            <a:r>
              <a:rPr lang="en-GB" sz="3200">
                <a:solidFill>
                  <a:srgbClr val="00B0F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err="1">
                <a:solidFill>
                  <a:srgbClr val="00B0F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desenvolvidas</a:t>
            </a:r>
            <a:r>
              <a:rPr lang="en-GB" sz="3200">
                <a:solidFill>
                  <a:srgbClr val="00B0F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pela </a:t>
            </a:r>
            <a:r>
              <a:rPr lang="en-GB" sz="3200" err="1">
                <a:solidFill>
                  <a:srgbClr val="00B0F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solidariedade</a:t>
            </a:r>
            <a:r>
              <a:rPr lang="en-GB" sz="3200">
                <a:solidFill>
                  <a:srgbClr val="00B0F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err="1">
                <a:solidFill>
                  <a:srgbClr val="00B0F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portuguesa</a:t>
            </a:r>
            <a:r>
              <a:rPr lang="en-GB" sz="3200">
                <a:solidFill>
                  <a:srgbClr val="00B0F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err="1">
                <a:solidFill>
                  <a:srgbClr val="00B0F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liderada</a:t>
            </a:r>
            <a:r>
              <a:rPr lang="en-GB" sz="3200">
                <a:solidFill>
                  <a:srgbClr val="00B0F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err="1">
                <a:solidFill>
                  <a:srgbClr val="00B0F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GB" sz="3200">
                <a:solidFill>
                  <a:srgbClr val="00B0F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A. Barbedo </a:t>
            </a:r>
            <a:r>
              <a:rPr lang="en-GB" sz="3200" err="1">
                <a:solidFill>
                  <a:srgbClr val="00B0F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3200">
                <a:solidFill>
                  <a:srgbClr val="00B0F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err="1">
                <a:solidFill>
                  <a:srgbClr val="00B0F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diversos</a:t>
            </a:r>
            <a:r>
              <a:rPr lang="en-GB" sz="3200">
                <a:solidFill>
                  <a:srgbClr val="00B0F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err="1">
                <a:solidFill>
                  <a:srgbClr val="00B0F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contextos</a:t>
            </a:r>
            <a:r>
              <a:rPr lang="en-GB" sz="3200">
                <a:solidFill>
                  <a:srgbClr val="00B0F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CDPM-Porto, Paz e </a:t>
            </a:r>
            <a:r>
              <a:rPr lang="en-GB" sz="3200" err="1">
                <a:solidFill>
                  <a:srgbClr val="00B0F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Justiça</a:t>
            </a:r>
            <a:r>
              <a:rPr lang="en-GB" sz="3200">
                <a:solidFill>
                  <a:srgbClr val="00B0F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para Timor-Leste, COJTUP, etc.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n-GB" sz="2400">
              <a:solidFill>
                <a:srgbClr val="00B0F0"/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240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1.- O </a:t>
            </a:r>
            <a:r>
              <a:rPr lang="en-GB" sz="240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trabalho</a:t>
            </a:r>
            <a:r>
              <a:rPr lang="en-GB" sz="240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desenvolvido</a:t>
            </a:r>
            <a:r>
              <a:rPr lang="en-GB" sz="240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na Assembleia da </a:t>
            </a:r>
            <a:r>
              <a:rPr lang="en-GB" sz="240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República</a:t>
            </a:r>
            <a:r>
              <a:rPr lang="en-GB" sz="240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por  António Barbedo de Magalhães, </a:t>
            </a:r>
            <a:r>
              <a:rPr lang="en-GB" sz="240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40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representação</a:t>
            </a:r>
            <a:r>
              <a:rPr lang="en-GB" sz="240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CDPM-Porto, de setembro de 1981 a </a:t>
            </a:r>
            <a:r>
              <a:rPr lang="en-GB" sz="240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maio</a:t>
            </a:r>
            <a:r>
              <a:rPr lang="en-GB" sz="240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1982, com </a:t>
            </a:r>
            <a:r>
              <a:rPr lang="en-GB" sz="240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deputados</a:t>
            </a:r>
            <a:r>
              <a:rPr lang="en-GB" sz="240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sz="240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todos</a:t>
            </a:r>
            <a:r>
              <a:rPr lang="en-GB" sz="240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os 9 </a:t>
            </a:r>
            <a:r>
              <a:rPr lang="en-GB" sz="240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partidos</a:t>
            </a:r>
            <a:r>
              <a:rPr lang="en-GB" sz="240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240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aí</a:t>
            </a:r>
            <a:r>
              <a:rPr lang="en-GB" sz="240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representados</a:t>
            </a:r>
            <a:r>
              <a:rPr lang="en-GB" sz="240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en-GB" sz="240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240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GB" sz="240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objetivo</a:t>
            </a:r>
            <a:r>
              <a:rPr lang="en-GB" sz="240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foi</a:t>
            </a:r>
            <a:r>
              <a:rPr lang="en-GB" sz="240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lembrar</a:t>
            </a:r>
            <a:r>
              <a:rPr lang="en-GB" sz="240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GB" sz="240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Parlamento</a:t>
            </a:r>
            <a:r>
              <a:rPr lang="en-GB" sz="240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as </a:t>
            </a:r>
            <a:r>
              <a:rPr lang="en-GB" sz="240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responsabilidades</a:t>
            </a:r>
            <a:r>
              <a:rPr lang="en-GB" sz="240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Portugal </a:t>
            </a:r>
            <a:r>
              <a:rPr lang="en-GB" sz="240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como</a:t>
            </a:r>
            <a:r>
              <a:rPr lang="en-GB" sz="240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Potência</a:t>
            </a:r>
            <a:r>
              <a:rPr lang="en-GB" sz="240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Administrante</a:t>
            </a:r>
            <a:r>
              <a:rPr lang="en-GB" sz="240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Timor </a:t>
            </a:r>
            <a:r>
              <a:rPr lang="en-GB" sz="240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Português</a:t>
            </a:r>
            <a:r>
              <a:rPr lang="en-GB" sz="240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sz="240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convencer</a:t>
            </a:r>
            <a:r>
              <a:rPr lang="en-GB" sz="240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GB" sz="240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Governo</a:t>
            </a:r>
            <a:r>
              <a:rPr lang="en-GB" sz="240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GB" sz="240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necessidade</a:t>
            </a:r>
            <a:r>
              <a:rPr lang="en-GB" sz="240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urgente</a:t>
            </a:r>
            <a:r>
              <a:rPr lang="en-GB" sz="240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sz="240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agir</a:t>
            </a:r>
            <a:r>
              <a:rPr lang="en-GB" sz="240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para </a:t>
            </a:r>
            <a:r>
              <a:rPr lang="en-GB" sz="240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impedir</a:t>
            </a:r>
            <a:r>
              <a:rPr lang="en-GB" sz="240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que a </a:t>
            </a:r>
            <a:r>
              <a:rPr lang="en-GB" sz="240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questão</a:t>
            </a:r>
            <a:r>
              <a:rPr lang="en-GB" sz="240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GB" sz="240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autodeterminação</a:t>
            </a:r>
            <a:r>
              <a:rPr lang="en-GB" sz="240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GB" sz="240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território</a:t>
            </a:r>
            <a:r>
              <a:rPr lang="en-GB" sz="240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desaparecesse</a:t>
            </a:r>
            <a:r>
              <a:rPr lang="en-GB" sz="240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agenda das </a:t>
            </a:r>
            <a:r>
              <a:rPr lang="en-GB" sz="240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Nações</a:t>
            </a:r>
            <a:r>
              <a:rPr lang="en-GB" sz="240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Unidas</a:t>
            </a:r>
            <a:r>
              <a:rPr lang="en-GB" sz="240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643304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B64E89A9-5020-459A-9B8A-436934F608C7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715" y="57150"/>
            <a:ext cx="4512585" cy="620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56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B64E89A9-5020-459A-9B8A-436934F608C7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69"/>
          <a:stretch/>
        </p:blipFill>
        <p:spPr>
          <a:xfrm>
            <a:off x="2831190" y="1924050"/>
            <a:ext cx="582502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159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B64E89A9-5020-459A-9B8A-436934F608C7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542" y="0"/>
            <a:ext cx="7659158" cy="629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05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‹nº›</a:t>
            </a:r>
          </a:p>
        </p:txBody>
      </p:sp>
      <p:sp>
        <p:nvSpPr>
          <p:cNvPr id="2" name="Retângulo 1"/>
          <p:cNvSpPr/>
          <p:nvPr/>
        </p:nvSpPr>
        <p:spPr>
          <a:xfrm>
            <a:off x="843112" y="979636"/>
            <a:ext cx="10247585" cy="442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en-GB"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Exatamente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um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mês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depois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desta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Mesa Redonda,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 de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junho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1982,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ficou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definida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constituição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desta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Comissão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foi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eleito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seu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Secretariado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foi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aprovado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Programa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desta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primeira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Comissão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Eventual para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Acompanhamento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Situação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Timor-Leste.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GB"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Quem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presidiu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esta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primeira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Comissão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Eventual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foi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Deputado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ASDI Manuel Tilman,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advogado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timorense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que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desempenhou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um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papel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importantíssimo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sua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criação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Com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foram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eleitos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dois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secretários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o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deputado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Lemos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Damião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do PSD e o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Deputado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Arons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Carvalho</a:t>
            </a:r>
            <a:r>
              <a:rPr lang="en-GB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do PS.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>
              <a:solidFill>
                <a:srgbClr val="222222"/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3490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B64E89A9-5020-459A-9B8A-436934F608C7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74" y="192633"/>
            <a:ext cx="11528851" cy="601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539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‹nº›</a:t>
            </a:r>
          </a:p>
        </p:txBody>
      </p:sp>
      <p:sp>
        <p:nvSpPr>
          <p:cNvPr id="2" name="Retângulo 1"/>
          <p:cNvSpPr/>
          <p:nvPr/>
        </p:nvSpPr>
        <p:spPr>
          <a:xfrm>
            <a:off x="876301" y="1028917"/>
            <a:ext cx="1031378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junho-julho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1981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deputados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deslocaram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-se à Austrália,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onde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falaram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com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muitos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refugiados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que os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informaram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que os massacres e as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violações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direitos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humanos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continuavam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ser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terríveis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GB" dirty="0">
              <a:solidFill>
                <a:srgbClr val="222222"/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Depois,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deslocaram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-se à Sede das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Nações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Unidas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onde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representações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países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contactaram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lhes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disseram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sempre o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mesmo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i="1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«Da </a:t>
            </a:r>
            <a:r>
              <a:rPr lang="en-GB" i="1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Indonésia</a:t>
            </a:r>
            <a:r>
              <a:rPr lang="en-GB" i="1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i="1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recebemos</a:t>
            </a:r>
            <a:r>
              <a:rPr lang="en-GB" i="1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i="1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muitos</a:t>
            </a:r>
            <a:r>
              <a:rPr lang="en-GB" i="1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i="1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relatórios</a:t>
            </a:r>
            <a:r>
              <a:rPr lang="en-GB" i="1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i="1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dizer</a:t>
            </a:r>
            <a:r>
              <a:rPr lang="en-GB" i="1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que </a:t>
            </a:r>
            <a:r>
              <a:rPr lang="en-GB" i="1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estão</a:t>
            </a:r>
            <a:r>
              <a:rPr lang="en-GB" i="1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i="1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construir</a:t>
            </a:r>
            <a:r>
              <a:rPr lang="en-GB" i="1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i="1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estradas</a:t>
            </a:r>
            <a:r>
              <a:rPr lang="en-GB" i="1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i="1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escolas</a:t>
            </a:r>
            <a:r>
              <a:rPr lang="en-GB" i="1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i="1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hospitais</a:t>
            </a:r>
            <a:r>
              <a:rPr lang="en-GB" i="1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que as </a:t>
            </a:r>
            <a:r>
              <a:rPr lang="en-GB" i="1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relações</a:t>
            </a:r>
            <a:r>
              <a:rPr lang="en-GB" i="1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entre os militares </a:t>
            </a:r>
            <a:r>
              <a:rPr lang="en-GB" i="1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indonésios</a:t>
            </a:r>
            <a:r>
              <a:rPr lang="en-GB" i="1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as </a:t>
            </a:r>
            <a:r>
              <a:rPr lang="en-GB" i="1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populações</a:t>
            </a:r>
            <a:r>
              <a:rPr lang="en-GB" i="1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en-GB" i="1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quem</a:t>
            </a:r>
            <a:r>
              <a:rPr lang="en-GB" i="1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i="1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estes</a:t>
            </a:r>
            <a:r>
              <a:rPr lang="en-GB" i="1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i="1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ajudam</a:t>
            </a:r>
            <a:r>
              <a:rPr lang="en-GB" i="1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i="1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nos</a:t>
            </a:r>
            <a:r>
              <a:rPr lang="en-GB" i="1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i="1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seus</a:t>
            </a:r>
            <a:r>
              <a:rPr lang="en-GB" i="1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i="1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trabalhos</a:t>
            </a:r>
            <a:r>
              <a:rPr lang="en-GB" i="1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i="1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agrícolas</a:t>
            </a:r>
            <a:r>
              <a:rPr lang="en-GB" i="1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outros, </a:t>
            </a:r>
            <a:r>
              <a:rPr lang="en-GB" i="1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são</a:t>
            </a:r>
            <a:r>
              <a:rPr lang="en-GB" i="1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boas; de Portugal, </a:t>
            </a:r>
            <a:r>
              <a:rPr lang="en-GB" i="1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nunca</a:t>
            </a:r>
            <a:r>
              <a:rPr lang="en-GB" i="1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i="1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recebemos</a:t>
            </a:r>
            <a:r>
              <a:rPr lang="en-GB" i="1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i="1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qualquer</a:t>
            </a:r>
            <a:r>
              <a:rPr lang="en-GB" i="1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i="1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relatório</a:t>
            </a:r>
            <a:r>
              <a:rPr lang="en-GB" i="1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pt-P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655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B64E89A9-5020-459A-9B8A-436934F608C7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342899" y="1571625"/>
            <a:ext cx="117252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dirty="0">
                <a:latin typeface="Arial Black" panose="020B0A04020102020204" pitchFamily="34" charset="0"/>
              </a:rPr>
              <a:t>Em 23 de setembro de 1982, aproximando-se a reunião do outono da Assembleia-Geral das Nações Unidas, a CDPM-Porto organizou uma segunda Mesa-Redonda, também na Escola Superior das Belas Artes do Porto, desta vez sobre «Timor-Leste, Portugal e a ONU». O objetivo era apoiar o reforço da cooperação entre o Governo e o Presidente da República, que entretanto se tinha começado a estabelecer, e aumentar a convicção do Governo Português de que ainda era possível vencer a batalha diplomática na ONU</a:t>
            </a:r>
          </a:p>
        </p:txBody>
      </p:sp>
    </p:spTree>
    <p:extLst>
      <p:ext uri="{BB962C8B-B14F-4D97-AF65-F5344CB8AC3E}">
        <p14:creationId xmlns:p14="http://schemas.microsoft.com/office/powerpoint/2010/main" val="29044386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‹nº›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752" y="1591056"/>
            <a:ext cx="7778496" cy="367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013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‹nº›</a:t>
            </a:r>
          </a:p>
        </p:txBody>
      </p:sp>
      <p:sp>
        <p:nvSpPr>
          <p:cNvPr id="2" name="Retângulo 1"/>
          <p:cNvSpPr/>
          <p:nvPr/>
        </p:nvSpPr>
        <p:spPr>
          <a:xfrm>
            <a:off x="368576" y="1769893"/>
            <a:ext cx="1132067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Finalmente, no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verão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1982 o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Primeiro-ministro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Francisco Pinto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Balsemão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concordou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desencadear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conjunto com o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Presidente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República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General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Ramalho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Eanes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uma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muito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forte 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urgente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campanha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diplomática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conseguir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apoio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maior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número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possível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países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para uma proposta de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resolução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que, pela primeira vez,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foi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submetida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à Assembleia-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Geral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ONU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por Portugal. </a:t>
            </a:r>
          </a:p>
        </p:txBody>
      </p:sp>
    </p:spTree>
    <p:extLst>
      <p:ext uri="{BB962C8B-B14F-4D97-AF65-F5344CB8AC3E}">
        <p14:creationId xmlns:p14="http://schemas.microsoft.com/office/powerpoint/2010/main" val="1661373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‹nº›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714" y="19050"/>
            <a:ext cx="4363811" cy="610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90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‹nº›</a:t>
            </a:r>
          </a:p>
        </p:txBody>
      </p:sp>
      <p:sp>
        <p:nvSpPr>
          <p:cNvPr id="2" name="Retângulo 1"/>
          <p:cNvSpPr/>
          <p:nvPr/>
        </p:nvSpPr>
        <p:spPr>
          <a:xfrm>
            <a:off x="765618" y="469838"/>
            <a:ext cx="10541875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dirty="0">
                <a:latin typeface="Arial Black" panose="020B0A04020102020204" pitchFamily="34" charset="0"/>
              </a:rPr>
              <a:t>Em </a:t>
            </a:r>
            <a:r>
              <a:rPr lang="en-GB" dirty="0" err="1">
                <a:latin typeface="Arial Black" panose="020B0A04020102020204" pitchFamily="34" charset="0"/>
              </a:rPr>
              <a:t>novembro</a:t>
            </a:r>
            <a:r>
              <a:rPr lang="en-GB" dirty="0">
                <a:latin typeface="Arial Black" panose="020B0A04020102020204" pitchFamily="34" charset="0"/>
              </a:rPr>
              <a:t> de 1975, </a:t>
            </a:r>
            <a:r>
              <a:rPr lang="en-GB" dirty="0" err="1">
                <a:latin typeface="Arial Black" panose="020B0A04020102020204" pitchFamily="34" charset="0"/>
              </a:rPr>
              <a:t>quando</a:t>
            </a:r>
            <a:r>
              <a:rPr lang="en-GB" dirty="0">
                <a:latin typeface="Arial Black" panose="020B0A04020102020204" pitchFamily="34" charset="0"/>
              </a:rPr>
              <a:t> as </a:t>
            </a:r>
            <a:r>
              <a:rPr lang="en-GB" dirty="0" err="1">
                <a:latin typeface="Arial Black" panose="020B0A04020102020204" pitchFamily="34" charset="0"/>
              </a:rPr>
              <a:t>autoridades</a:t>
            </a:r>
            <a:r>
              <a:rPr lang="en-GB" dirty="0">
                <a:latin typeface="Arial Black" panose="020B0A04020102020204" pitchFamily="34" charset="0"/>
              </a:rPr>
              <a:t> </a:t>
            </a:r>
            <a:r>
              <a:rPr lang="en-GB" dirty="0" err="1">
                <a:latin typeface="Arial Black" panose="020B0A04020102020204" pitchFamily="34" charset="0"/>
              </a:rPr>
              <a:t>portuguesas</a:t>
            </a:r>
            <a:r>
              <a:rPr lang="en-GB" dirty="0">
                <a:latin typeface="Arial Black" panose="020B0A04020102020204" pitchFamily="34" charset="0"/>
              </a:rPr>
              <a:t> </a:t>
            </a:r>
            <a:r>
              <a:rPr lang="en-GB" dirty="0" err="1">
                <a:latin typeface="Arial Black" panose="020B0A04020102020204" pitchFamily="34" charset="0"/>
              </a:rPr>
              <a:t>já</a:t>
            </a:r>
            <a:r>
              <a:rPr lang="en-GB" dirty="0">
                <a:latin typeface="Arial Black" panose="020B0A04020102020204" pitchFamily="34" charset="0"/>
              </a:rPr>
              <a:t> </a:t>
            </a:r>
            <a:r>
              <a:rPr lang="en-GB" dirty="0" err="1">
                <a:latin typeface="Arial Black" panose="020B0A04020102020204" pitchFamily="34" charset="0"/>
              </a:rPr>
              <a:t>tinham</a:t>
            </a:r>
            <a:r>
              <a:rPr lang="en-GB" dirty="0">
                <a:latin typeface="Arial Black" panose="020B0A04020102020204" pitchFamily="34" charset="0"/>
              </a:rPr>
              <a:t> </a:t>
            </a:r>
            <a:r>
              <a:rPr lang="en-GB" dirty="0" err="1">
                <a:latin typeface="Arial Black" panose="020B0A04020102020204" pitchFamily="34" charset="0"/>
              </a:rPr>
              <a:t>abandonado</a:t>
            </a:r>
            <a:r>
              <a:rPr lang="en-GB" dirty="0">
                <a:latin typeface="Arial Black" panose="020B0A04020102020204" pitchFamily="34" charset="0"/>
              </a:rPr>
              <a:t> a </a:t>
            </a:r>
            <a:r>
              <a:rPr lang="en-GB" dirty="0" err="1">
                <a:latin typeface="Arial Black" panose="020B0A04020102020204" pitchFamily="34" charset="0"/>
              </a:rPr>
              <a:t>ilha</a:t>
            </a:r>
            <a:r>
              <a:rPr lang="en-GB" dirty="0">
                <a:latin typeface="Arial Black" panose="020B0A04020102020204" pitchFamily="34" charset="0"/>
              </a:rPr>
              <a:t> de Timor (para a </a:t>
            </a:r>
            <a:r>
              <a:rPr lang="en-GB" dirty="0" err="1">
                <a:latin typeface="Arial Black" panose="020B0A04020102020204" pitchFamily="34" charset="0"/>
              </a:rPr>
              <a:t>ilha</a:t>
            </a:r>
            <a:r>
              <a:rPr lang="en-GB" dirty="0">
                <a:latin typeface="Arial Black" panose="020B0A04020102020204" pitchFamily="34" charset="0"/>
              </a:rPr>
              <a:t> de </a:t>
            </a:r>
            <a:r>
              <a:rPr lang="en-GB" dirty="0" err="1">
                <a:latin typeface="Arial Black" panose="020B0A04020102020204" pitchFamily="34" charset="0"/>
              </a:rPr>
              <a:t>Ataúro</a:t>
            </a:r>
            <a:r>
              <a:rPr lang="en-GB" dirty="0">
                <a:latin typeface="Arial Black" panose="020B0A04020102020204" pitchFamily="34" charset="0"/>
              </a:rPr>
              <a:t>) e se </a:t>
            </a:r>
            <a:r>
              <a:rPr lang="en-GB" dirty="0" err="1">
                <a:latin typeface="Arial Black" panose="020B0A04020102020204" pitchFamily="34" charset="0"/>
              </a:rPr>
              <a:t>tinham</a:t>
            </a:r>
            <a:r>
              <a:rPr lang="en-GB" dirty="0">
                <a:latin typeface="Arial Black" panose="020B0A04020102020204" pitchFamily="34" charset="0"/>
              </a:rPr>
              <a:t> </a:t>
            </a:r>
            <a:r>
              <a:rPr lang="en-GB" dirty="0" err="1">
                <a:latin typeface="Arial Black" panose="020B0A04020102020204" pitchFamily="34" charset="0"/>
              </a:rPr>
              <a:t>recusado</a:t>
            </a:r>
            <a:r>
              <a:rPr lang="en-GB" dirty="0">
                <a:latin typeface="Arial Black" panose="020B0A04020102020204" pitchFamily="34" charset="0"/>
              </a:rPr>
              <a:t> a responder </a:t>
            </a:r>
            <a:r>
              <a:rPr lang="en-GB" dirty="0" err="1">
                <a:latin typeface="Arial Black" panose="020B0A04020102020204" pitchFamily="34" charset="0"/>
              </a:rPr>
              <a:t>aos</a:t>
            </a:r>
            <a:r>
              <a:rPr lang="en-GB" dirty="0">
                <a:latin typeface="Arial Black" panose="020B0A04020102020204" pitchFamily="34" charset="0"/>
              </a:rPr>
              <a:t> </a:t>
            </a:r>
            <a:r>
              <a:rPr lang="en-GB" dirty="0" err="1">
                <a:latin typeface="Arial Black" panose="020B0A04020102020204" pitchFamily="34" charset="0"/>
              </a:rPr>
              <a:t>apelos</a:t>
            </a:r>
            <a:r>
              <a:rPr lang="en-GB" dirty="0">
                <a:latin typeface="Arial Black" panose="020B0A04020102020204" pitchFamily="34" charset="0"/>
              </a:rPr>
              <a:t> da FRETILIN para que </a:t>
            </a:r>
            <a:r>
              <a:rPr lang="en-GB" dirty="0" err="1">
                <a:latin typeface="Arial Black" panose="020B0A04020102020204" pitchFamily="34" charset="0"/>
              </a:rPr>
              <a:t>voltassem</a:t>
            </a:r>
            <a:r>
              <a:rPr lang="en-GB" dirty="0">
                <a:latin typeface="Arial Black" panose="020B0A04020102020204" pitchFamily="34" charset="0"/>
              </a:rPr>
              <a:t> para a </a:t>
            </a:r>
            <a:r>
              <a:rPr lang="en-GB" dirty="0" err="1">
                <a:latin typeface="Arial Black" panose="020B0A04020102020204" pitchFamily="34" charset="0"/>
              </a:rPr>
              <a:t>ilha</a:t>
            </a:r>
            <a:r>
              <a:rPr lang="en-GB" dirty="0">
                <a:latin typeface="Arial Black" panose="020B0A04020102020204" pitchFamily="34" charset="0"/>
              </a:rPr>
              <a:t> principal, os </a:t>
            </a:r>
            <a:r>
              <a:rPr lang="en-GB" dirty="0" err="1">
                <a:latin typeface="Arial Black" panose="020B0A04020102020204" pitchFamily="34" charset="0"/>
              </a:rPr>
              <a:t>líderes</a:t>
            </a:r>
            <a:r>
              <a:rPr lang="en-GB" dirty="0">
                <a:latin typeface="Arial Black" panose="020B0A04020102020204" pitchFamily="34" charset="0"/>
              </a:rPr>
              <a:t> </a:t>
            </a:r>
            <a:r>
              <a:rPr lang="en-GB" dirty="0" err="1">
                <a:latin typeface="Arial Black" panose="020B0A04020102020204" pitchFamily="34" charset="0"/>
              </a:rPr>
              <a:t>timorenses</a:t>
            </a:r>
            <a:r>
              <a:rPr lang="en-GB" dirty="0">
                <a:latin typeface="Arial Black" panose="020B0A04020102020204" pitchFamily="34" charset="0"/>
              </a:rPr>
              <a:t> </a:t>
            </a:r>
            <a:r>
              <a:rPr lang="en-GB" dirty="0" err="1">
                <a:latin typeface="Arial Black" panose="020B0A04020102020204" pitchFamily="34" charset="0"/>
              </a:rPr>
              <a:t>decidiram</a:t>
            </a:r>
            <a:r>
              <a:rPr lang="en-GB" dirty="0">
                <a:latin typeface="Arial Black" panose="020B0A04020102020204" pitchFamily="34" charset="0"/>
              </a:rPr>
              <a:t> </a:t>
            </a:r>
            <a:r>
              <a:rPr lang="en-GB" dirty="0" err="1">
                <a:latin typeface="Arial Black" panose="020B0A04020102020204" pitchFamily="34" charset="0"/>
              </a:rPr>
              <a:t>declarar</a:t>
            </a:r>
            <a:r>
              <a:rPr lang="en-GB" dirty="0">
                <a:latin typeface="Arial Black" panose="020B0A04020102020204" pitchFamily="34" charset="0"/>
              </a:rPr>
              <a:t> </a:t>
            </a:r>
            <a:r>
              <a:rPr lang="en-GB" dirty="0" err="1">
                <a:latin typeface="Arial Black" panose="020B0A04020102020204" pitchFamily="34" charset="0"/>
              </a:rPr>
              <a:t>unilateralmente</a:t>
            </a:r>
            <a:r>
              <a:rPr lang="en-GB" dirty="0">
                <a:latin typeface="Arial Black" panose="020B0A04020102020204" pitchFamily="34" charset="0"/>
              </a:rPr>
              <a:t> a </a:t>
            </a:r>
            <a:r>
              <a:rPr lang="en-GB" dirty="0" err="1">
                <a:latin typeface="Arial Black" panose="020B0A04020102020204" pitchFamily="34" charset="0"/>
              </a:rPr>
              <a:t>independência</a:t>
            </a:r>
            <a:r>
              <a:rPr lang="en-GB" dirty="0">
                <a:latin typeface="Arial Black" panose="020B0A04020102020204" pitchFamily="34" charset="0"/>
              </a:rPr>
              <a:t> de Timor-Leste.</a:t>
            </a:r>
          </a:p>
          <a:p>
            <a:pPr algn="just">
              <a:lnSpc>
                <a:spcPct val="150000"/>
              </a:lnSpc>
            </a:pPr>
            <a:r>
              <a:rPr lang="en-GB" dirty="0">
                <a:latin typeface="Arial Black" panose="020B0A04020102020204" pitchFamily="34" charset="0"/>
              </a:rPr>
              <a:t>A </a:t>
            </a:r>
            <a:r>
              <a:rPr lang="en-GB" dirty="0" err="1">
                <a:latin typeface="Arial Black" panose="020B0A04020102020204" pitchFamily="34" charset="0"/>
              </a:rPr>
              <a:t>partir</a:t>
            </a:r>
            <a:r>
              <a:rPr lang="en-GB" dirty="0">
                <a:latin typeface="Arial Black" panose="020B0A04020102020204" pitchFamily="34" charset="0"/>
              </a:rPr>
              <a:t> </a:t>
            </a:r>
            <a:r>
              <a:rPr lang="en-GB" dirty="0" err="1">
                <a:latin typeface="Arial Black" panose="020B0A04020102020204" pitchFamily="34" charset="0"/>
              </a:rPr>
              <a:t>daí</a:t>
            </a:r>
            <a:r>
              <a:rPr lang="en-GB" dirty="0">
                <a:latin typeface="Arial Black" panose="020B0A04020102020204" pitchFamily="34" charset="0"/>
              </a:rPr>
              <a:t>, 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</a:rPr>
              <a:t>a FRETILIN </a:t>
            </a:r>
            <a:r>
              <a:rPr lang="en-GB" dirty="0" err="1">
                <a:solidFill>
                  <a:srgbClr val="FF0000"/>
                </a:solidFill>
                <a:latin typeface="Arial Black" panose="020B0A04020102020204" pitchFamily="34" charset="0"/>
              </a:rPr>
              <a:t>passou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</a:rPr>
              <a:t> a </a:t>
            </a:r>
            <a:r>
              <a:rPr lang="en-GB" dirty="0" err="1">
                <a:solidFill>
                  <a:srgbClr val="FF0000"/>
                </a:solidFill>
                <a:latin typeface="Arial Black" panose="020B0A04020102020204" pitchFamily="34" charset="0"/>
              </a:rPr>
              <a:t>exigir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</a:rPr>
              <a:t> que Portugal </a:t>
            </a:r>
            <a:r>
              <a:rPr lang="en-GB" dirty="0" err="1">
                <a:solidFill>
                  <a:srgbClr val="FF0000"/>
                </a:solidFill>
                <a:latin typeface="Arial Black" panose="020B0A04020102020204" pitchFamily="34" charset="0"/>
              </a:rPr>
              <a:t>reconhecesse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</a:rPr>
              <a:t> a RDT-L que </a:t>
            </a:r>
            <a:r>
              <a:rPr lang="en-GB" dirty="0" err="1">
                <a:solidFill>
                  <a:srgbClr val="FF0000"/>
                </a:solidFill>
                <a:latin typeface="Arial Black" panose="020B0A04020102020204" pitchFamily="34" charset="0"/>
              </a:rPr>
              <a:t>unilateralmente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Arial Black" panose="020B0A04020102020204" pitchFamily="34" charset="0"/>
              </a:rPr>
              <a:t>tinha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</a:rPr>
              <a:t> a </a:t>
            </a:r>
            <a:r>
              <a:rPr lang="en-GB" dirty="0" err="1">
                <a:solidFill>
                  <a:srgbClr val="FF0000"/>
                </a:solidFill>
                <a:latin typeface="Arial Black" panose="020B0A04020102020204" pitchFamily="34" charset="0"/>
              </a:rPr>
              <a:t>declarado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</a:rPr>
              <a:t> e que </a:t>
            </a:r>
            <a:r>
              <a:rPr lang="en-GB" dirty="0" err="1">
                <a:solidFill>
                  <a:srgbClr val="FF0000"/>
                </a:solidFill>
                <a:latin typeface="Arial Black" panose="020B0A04020102020204" pitchFamily="34" charset="0"/>
              </a:rPr>
              <a:t>reconhecesse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</a:rPr>
              <a:t> a FRETILIN </a:t>
            </a:r>
            <a:r>
              <a:rPr lang="en-GB" dirty="0" err="1">
                <a:solidFill>
                  <a:srgbClr val="FF0000"/>
                </a:solidFill>
                <a:latin typeface="Arial Black" panose="020B0A04020102020204" pitchFamily="34" charset="0"/>
              </a:rPr>
              <a:t>como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</a:rPr>
              <a:t> uma </a:t>
            </a:r>
            <a:r>
              <a:rPr lang="en-GB" dirty="0" err="1">
                <a:solidFill>
                  <a:srgbClr val="FF0000"/>
                </a:solidFill>
                <a:latin typeface="Arial Black" panose="020B0A04020102020204" pitchFamily="34" charset="0"/>
              </a:rPr>
              <a:t>legítima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Arial Black" panose="020B0A04020102020204" pitchFamily="34" charset="0"/>
              </a:rPr>
              <a:t>representante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</a:rPr>
              <a:t> do </a:t>
            </a:r>
            <a:r>
              <a:rPr lang="en-GB" dirty="0" err="1">
                <a:solidFill>
                  <a:srgbClr val="FF0000"/>
                </a:solidFill>
                <a:latin typeface="Arial Black" panose="020B0A04020102020204" pitchFamily="34" charset="0"/>
              </a:rPr>
              <a:t>Povo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</a:rPr>
              <a:t> Maubere </a:t>
            </a:r>
            <a:r>
              <a:rPr lang="en-GB" dirty="0">
                <a:latin typeface="Arial Black" panose="020B0A04020102020204" pitchFamily="34" charset="0"/>
              </a:rPr>
              <a:t>(do </a:t>
            </a:r>
            <a:r>
              <a:rPr lang="en-GB" dirty="0" err="1">
                <a:latin typeface="Arial Black" panose="020B0A04020102020204" pitchFamily="34" charset="0"/>
              </a:rPr>
              <a:t>Território</a:t>
            </a:r>
            <a:r>
              <a:rPr lang="en-GB" dirty="0">
                <a:latin typeface="Arial Black" panose="020B0A04020102020204" pitchFamily="34" charset="0"/>
              </a:rPr>
              <a:t>).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n-GB" dirty="0">
              <a:solidFill>
                <a:srgbClr val="222222"/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Barbedo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considerava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declaração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unilateral de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independência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respeitava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todas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exigências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Direito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Internacional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portanto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era legal. Mas se Portugal 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reconhecesse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responsabilidades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Potência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Administrante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cessariam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o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Povo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Timor-Leste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perderia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completamente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voz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ONU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PT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8685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‹nº›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771" y="0"/>
            <a:ext cx="48224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103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‹nº›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248150" cy="63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7242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‹nº›</a:t>
            </a:r>
          </a:p>
        </p:txBody>
      </p:sp>
      <p:sp>
        <p:nvSpPr>
          <p:cNvPr id="2" name="Retângulo 1"/>
          <p:cNvSpPr/>
          <p:nvPr/>
        </p:nvSpPr>
        <p:spPr>
          <a:xfrm>
            <a:off x="378101" y="1360318"/>
            <a:ext cx="1132067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resultado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desta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campanha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última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hora, a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resolução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foi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aprovada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quatro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votos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diferença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GB">
              <a:solidFill>
                <a:srgbClr val="222222"/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Foi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choque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para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governos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Indonésia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dos EUA, do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Reino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Unido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da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Austrália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 de outros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países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ocidentais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que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davam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como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certa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derrota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que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nunca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mais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quiseram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submeter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votação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qualquer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outra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resolução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sobre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Timor-Leste.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Foi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com base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nesta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resolução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37/30, de 1982 que,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1999,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teve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lugar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um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Referendo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Autodeterminação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que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levou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finalmente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à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independência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território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46047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‹nº›</a:t>
            </a:r>
          </a:p>
        </p:txBody>
      </p:sp>
      <p:sp>
        <p:nvSpPr>
          <p:cNvPr id="2" name="Retângulo 1"/>
          <p:cNvSpPr/>
          <p:nvPr/>
        </p:nvSpPr>
        <p:spPr>
          <a:xfrm>
            <a:off x="378101" y="1036468"/>
            <a:ext cx="1132067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Apesar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desta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importantíssima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vitória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Nações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Unidas e da solidariedade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portuguesa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continuar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ativa, para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evitar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que 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opinião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pública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deixasse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que 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questão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Timor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desaparecesse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completamente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comunicação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social e das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preocupações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governantes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para o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Povo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Timorense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pouco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mudou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Depois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desta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importate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vitória,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ainda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sofreu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lutou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durante  mais 17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GB" dirty="0">
              <a:solidFill>
                <a:srgbClr val="222222"/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1991, na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sequência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Massacre de Santa Cruz, 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porque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foi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filmado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reportado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por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jornalistas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internacionais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é que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finalmente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problema de Timor-Leste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passou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ser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notícia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31560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‹nº›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162425" cy="624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889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B64E89A9-5020-459A-9B8A-436934F608C7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0" y="1247775"/>
            <a:ext cx="12192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dirty="0">
                <a:latin typeface="Arial Black" panose="020B0A04020102020204" pitchFamily="34" charset="0"/>
              </a:rPr>
              <a:t>O jornalista Max Stahl conseguiu filmar alguns dos cerca de 270 jovens timorenses a serem  massacrados, no Cemitério de Santa Cruz, em Díli, em 12 de novembro de 1991. </a:t>
            </a:r>
          </a:p>
          <a:p>
            <a:pPr>
              <a:lnSpc>
                <a:spcPct val="150000"/>
              </a:lnSpc>
            </a:pPr>
            <a:endParaRPr lang="pt-PT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PT" dirty="0">
                <a:latin typeface="Arial Black" panose="020B0A04020102020204" pitchFamily="34" charset="0"/>
              </a:rPr>
              <a:t>Além disso conseguiu esconder a cassete numa campa e ir buscá-la à noite, levá-la para Inglaterra e divulgá-la internacionalmente, a partir daí . Graças a isso o Mundo acordou, finalmente, para o drama do Povo de Timor-Leste</a:t>
            </a:r>
          </a:p>
          <a:p>
            <a:pPr>
              <a:lnSpc>
                <a:spcPct val="150000"/>
              </a:lnSpc>
            </a:pPr>
            <a:endParaRPr lang="pt-PT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PT" dirty="0">
                <a:latin typeface="Arial Black" panose="020B0A04020102020204" pitchFamily="34" charset="0"/>
              </a:rPr>
              <a:t>Essa maior consciência internacional do que se passava em Timor-Leste sob ocupação indonésia, tornou possível, a partir daí, pensar em desenvolver ações de solidariedade internacionais.</a:t>
            </a:r>
          </a:p>
        </p:txBody>
      </p:sp>
    </p:spTree>
    <p:extLst>
      <p:ext uri="{BB962C8B-B14F-4D97-AF65-F5344CB8AC3E}">
        <p14:creationId xmlns:p14="http://schemas.microsoft.com/office/powerpoint/2010/main" val="22756010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‹nº›</a:t>
            </a:r>
          </a:p>
        </p:txBody>
      </p:sp>
      <p:sp>
        <p:nvSpPr>
          <p:cNvPr id="2" name="Retângulo 1"/>
          <p:cNvSpPr/>
          <p:nvPr/>
        </p:nvSpPr>
        <p:spPr>
          <a:xfrm>
            <a:off x="266700" y="532055"/>
            <a:ext cx="11620500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PT" sz="240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2.- O apoio ao revigoramento dos movimento indonésios Pró-Democracia e da cooperação entre os povos de Portugal, Indonésia e Timor-Leste.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pt-PT" sz="240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PT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 este objetivo a COJTUP convidou vários indonésios, residentes na Indonésia, para participarem nas 5ªs Jornadas de Timor da Universidade do Porto, que tiveram lugar na região de Lisboa de 22 a 29 de julho de 1993.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pt-PT">
              <a:solidFill>
                <a:srgbClr val="222222"/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PT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Aí, finalmente, cidadãos timorenses e indonésios puderam encontrar-se, partilhar vivências e estabelecer laços de amizade e solidariedade na luta comum contra a ditadura do General Suharto. </a:t>
            </a:r>
          </a:p>
        </p:txBody>
      </p:sp>
    </p:spTree>
    <p:extLst>
      <p:ext uri="{BB962C8B-B14F-4D97-AF65-F5344CB8AC3E}">
        <p14:creationId xmlns:p14="http://schemas.microsoft.com/office/powerpoint/2010/main" val="3717420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B64E89A9-5020-459A-9B8A-436934F608C7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0" y="7593"/>
            <a:ext cx="12192000" cy="5864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dirty="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3.- O </a:t>
            </a:r>
            <a:r>
              <a:rPr lang="en-GB" sz="2400" dirty="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reavivar</a:t>
            </a:r>
            <a:r>
              <a:rPr lang="en-GB" sz="2400" dirty="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solidariedade </a:t>
            </a:r>
            <a:r>
              <a:rPr lang="en-GB" sz="2400" dirty="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alemã</a:t>
            </a:r>
            <a:r>
              <a:rPr lang="en-GB" sz="2400" dirty="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8 </a:t>
            </a:r>
            <a:r>
              <a:rPr lang="en-GB" sz="2400" dirty="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meses</a:t>
            </a:r>
            <a:r>
              <a:rPr lang="en-GB" sz="2400" dirty="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antes da </a:t>
            </a:r>
            <a:r>
              <a:rPr lang="en-GB" sz="2400" dirty="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visita</a:t>
            </a:r>
            <a:r>
              <a:rPr lang="en-GB" sz="2400" dirty="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GB" sz="2400" dirty="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Presidente</a:t>
            </a:r>
            <a:r>
              <a:rPr lang="en-GB" sz="2400" dirty="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Suharto à </a:t>
            </a:r>
            <a:r>
              <a:rPr lang="en-GB" sz="2400" dirty="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Alemanha</a:t>
            </a:r>
            <a:r>
              <a:rPr lang="en-GB" sz="2400" dirty="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GB" sz="2400" dirty="0">
              <a:solidFill>
                <a:srgbClr val="0070C0"/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solidariedade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alemã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para com Timor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sido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bastante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forte,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primeiros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ocupação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O facto de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entretanto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as Bases da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Resistência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terem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todas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caído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destruidas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forças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indonésias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terem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cessado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completamente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notícias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sobre 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Resistência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partir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1979, fez com que a solidariedade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alemã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apagasse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quase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completamente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1993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soube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-se que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1995 o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Presidente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Indonésia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iria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fazer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uma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visita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à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Alemanha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melhorar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imagem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 Europa.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acordar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solidariedade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alemã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contrariar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propósito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COJTUP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Comissão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Organizadora das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Jornadas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Timor da Universidade do Porto)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começou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procurar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com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organizar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uma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conferência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solidariedade na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Alemanha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que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finalmente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acabou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por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lugar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de 30 de setembro a 2 de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outubro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1994.</a:t>
            </a:r>
            <a:r>
              <a:rPr lang="pt-PT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t-P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3351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B64E89A9-5020-459A-9B8A-436934F608C7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0800000">
            <a:off x="2913326" y="0"/>
            <a:ext cx="6283842" cy="627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401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B64E89A9-5020-459A-9B8A-436934F608C7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327" y="95697"/>
            <a:ext cx="7059466" cy="61775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47AA91-A20F-4390-94B8-03700FA2ED9E}"/>
              </a:ext>
            </a:extLst>
          </p:cNvPr>
          <p:cNvSpPr txBox="1"/>
          <p:nvPr/>
        </p:nvSpPr>
        <p:spPr>
          <a:xfrm>
            <a:off x="3733760" y="5319106"/>
            <a:ext cx="4894729" cy="95410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pt-PT" sz="2800" dirty="0"/>
              <a:t>A </a:t>
            </a:r>
            <a:r>
              <a:rPr lang="pt-PT" sz="2800" dirty="0" err="1"/>
              <a:t>concerted</a:t>
            </a:r>
            <a:r>
              <a:rPr lang="pt-PT" sz="2800" dirty="0"/>
              <a:t> </a:t>
            </a:r>
            <a:r>
              <a:rPr lang="pt-PT" sz="2800" dirty="0" err="1"/>
              <a:t>approach</a:t>
            </a:r>
            <a:r>
              <a:rPr lang="pt-PT" sz="2800" dirty="0"/>
              <a:t> </a:t>
            </a:r>
            <a:r>
              <a:rPr lang="pt-PT" sz="2800" dirty="0" err="1"/>
              <a:t>towards</a:t>
            </a:r>
            <a:endParaRPr lang="pt-PT" sz="2800" dirty="0"/>
          </a:p>
          <a:p>
            <a:r>
              <a:rPr lang="pt-PT" sz="2800" dirty="0"/>
              <a:t>the </a:t>
            </a:r>
            <a:r>
              <a:rPr lang="pt-PT" sz="2800" dirty="0" err="1"/>
              <a:t>remnants</a:t>
            </a:r>
            <a:r>
              <a:rPr lang="pt-PT" sz="2800" dirty="0"/>
              <a:t> of </a:t>
            </a:r>
            <a:r>
              <a:rPr lang="pt-PT" sz="2800" dirty="0" err="1"/>
              <a:t>colonialism</a:t>
            </a:r>
            <a:endParaRPr lang="pt-PT" sz="2800" dirty="0"/>
          </a:p>
        </p:txBody>
      </p:sp>
    </p:spTree>
    <p:extLst>
      <p:ext uri="{BB962C8B-B14F-4D97-AF65-F5344CB8AC3E}">
        <p14:creationId xmlns:p14="http://schemas.microsoft.com/office/powerpoint/2010/main" val="2685389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‹nº›</a:t>
            </a:r>
          </a:p>
        </p:txBody>
      </p:sp>
      <p:sp>
        <p:nvSpPr>
          <p:cNvPr id="2" name="Retângulo 1"/>
          <p:cNvSpPr/>
          <p:nvPr/>
        </p:nvSpPr>
        <p:spPr>
          <a:xfrm>
            <a:off x="765618" y="1450913"/>
            <a:ext cx="1054187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dirty="0" err="1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Desde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GB" dirty="0" err="1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início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dirty="0" err="1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dezembro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1975), Barbedo sempre </a:t>
            </a:r>
            <a:r>
              <a:rPr lang="en-GB" dirty="0" err="1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disse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aos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líderes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dirty="0" err="1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representantes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FRETILIN, </a:t>
            </a:r>
            <a:r>
              <a:rPr lang="en-GB" dirty="0" err="1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Portugal, que </a:t>
            </a:r>
            <a:r>
              <a:rPr lang="en-GB" dirty="0" err="1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discordava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completamente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destas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exigências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que, para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atingirem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seus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era crucial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conquistar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apoio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povos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dos mais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importantes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países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democráticos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o que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conseguiriam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ser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marginalmente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se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insistissem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ser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considerados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únicos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legítimos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representantes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Povo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Timor-Leste.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dirty="0" err="1">
                <a:latin typeface="Arial Black" panose="020B0A04020102020204" pitchFamily="34" charset="0"/>
              </a:rPr>
              <a:t>Foi</a:t>
            </a:r>
            <a:r>
              <a:rPr lang="en-GB" dirty="0">
                <a:latin typeface="Arial Black" panose="020B0A04020102020204" pitchFamily="34" charset="0"/>
              </a:rPr>
              <a:t> por </a:t>
            </a:r>
            <a:r>
              <a:rPr lang="en-GB" dirty="0" err="1">
                <a:latin typeface="Arial Black" panose="020B0A04020102020204" pitchFamily="34" charset="0"/>
              </a:rPr>
              <a:t>isso</a:t>
            </a:r>
            <a:r>
              <a:rPr lang="en-GB" dirty="0">
                <a:latin typeface="Arial Black" panose="020B0A04020102020204" pitchFamily="34" charset="0"/>
              </a:rPr>
              <a:t> que </a:t>
            </a:r>
            <a:r>
              <a:rPr lang="en-GB" dirty="0" err="1">
                <a:latin typeface="Arial Black" panose="020B0A04020102020204" pitchFamily="34" charset="0"/>
              </a:rPr>
              <a:t>nunca</a:t>
            </a:r>
            <a:r>
              <a:rPr lang="en-GB" dirty="0">
                <a:latin typeface="Arial Black" panose="020B0A04020102020204" pitchFamily="34" charset="0"/>
              </a:rPr>
              <a:t> fez parte da  Associação de Amizade Portugal-RDTL.</a:t>
            </a:r>
            <a:endParaRPr lang="pt-PT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8620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B64E89A9-5020-459A-9B8A-436934F608C7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0" y="893418"/>
            <a:ext cx="12192000" cy="4959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Felizmente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conferência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teve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um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efeito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despertador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motivador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muitos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alemães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nomeadamente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jovens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 para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alguns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indonésios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residentes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Alemanha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que entre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outubro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94 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abril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1995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organizaram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prepararam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manifestações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contra 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ocupação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as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violações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direitos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humanos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Timor-Leste e, por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vez,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influenciaram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artistas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autarcas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personalidades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políticas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influentes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GB" dirty="0">
              <a:solidFill>
                <a:srgbClr val="222222"/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Quando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visita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General Suharto,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Presidente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Indonésia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acompanhado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seu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Ministro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Negócios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Estrangeiros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Ali Alatas,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finalmente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teve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lugar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abril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1995,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graças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trabalho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destas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pessoas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visita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vez de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lhe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permitir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melhorar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imagem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 Europa e no Mundo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foi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um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completo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fiasco. Para 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imagem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Indonésia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do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seu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regime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ditatorial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foi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um enorme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fracasso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PT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t-P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8290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B64E89A9-5020-459A-9B8A-436934F608C7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133350" y="192647"/>
            <a:ext cx="11868149" cy="572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dirty="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4.- O </a:t>
            </a:r>
            <a:r>
              <a:rPr lang="en-GB" sz="2400" dirty="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empoderamento</a:t>
            </a:r>
            <a:r>
              <a:rPr lang="en-GB" sz="2400" dirty="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solidariedade </a:t>
            </a:r>
            <a:r>
              <a:rPr lang="en-GB" sz="2400" dirty="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internacional</a:t>
            </a:r>
            <a:r>
              <a:rPr lang="en-GB" sz="2400" dirty="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especialmente</a:t>
            </a:r>
            <a:r>
              <a:rPr lang="en-GB" sz="2400" dirty="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 Austrália, </a:t>
            </a:r>
            <a:r>
              <a:rPr lang="en-GB" sz="2400" dirty="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400" dirty="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maio</a:t>
            </a:r>
            <a:r>
              <a:rPr lang="en-GB" sz="2400" dirty="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sz="2400" dirty="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junho</a:t>
            </a:r>
            <a:r>
              <a:rPr lang="en-GB" sz="2400" dirty="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1995, e mais tarde, a </a:t>
            </a:r>
            <a:r>
              <a:rPr lang="en-GB" sz="2400" dirty="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seguir</a:t>
            </a:r>
            <a:r>
              <a:rPr lang="en-GB" sz="2400" dirty="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à </a:t>
            </a:r>
            <a:r>
              <a:rPr lang="en-GB" sz="2400" dirty="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atribuição</a:t>
            </a:r>
            <a:r>
              <a:rPr lang="en-GB" sz="2400" dirty="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GB" sz="2400" dirty="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Prémio</a:t>
            </a:r>
            <a:r>
              <a:rPr lang="en-GB" sz="2400" dirty="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Nobel da Paz </a:t>
            </a:r>
            <a:r>
              <a:rPr lang="en-GB" sz="2400" dirty="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GB" sz="2400" dirty="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Bispo</a:t>
            </a:r>
            <a:r>
              <a:rPr lang="en-GB" sz="2400" dirty="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Ximenes Belo e </a:t>
            </a:r>
            <a:r>
              <a:rPr lang="en-GB" sz="2400" dirty="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GB" sz="2400" dirty="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Dr.</a:t>
            </a:r>
            <a:r>
              <a:rPr lang="en-GB" sz="2400" dirty="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Ramos Horta, </a:t>
            </a:r>
            <a:r>
              <a:rPr lang="en-GB" sz="2400" dirty="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nos</a:t>
            </a:r>
            <a:r>
              <a:rPr lang="en-GB" sz="2400" dirty="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Estados</a:t>
            </a:r>
            <a:r>
              <a:rPr lang="en-GB" sz="2400" dirty="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Unidos e no </a:t>
            </a:r>
            <a:r>
              <a:rPr lang="en-GB" sz="2400" dirty="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Canadá</a:t>
            </a:r>
            <a:r>
              <a:rPr lang="en-GB" sz="2400" dirty="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400" dirty="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1997 (7ªs </a:t>
            </a:r>
            <a:r>
              <a:rPr lang="en-GB" sz="2400" dirty="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Jornadas</a:t>
            </a:r>
            <a:r>
              <a:rPr lang="en-GB" sz="2400" dirty="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Timor da UP)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Austrália, 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iniciativa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mais importante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teve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lugar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 University of Technology de Sydney, de 21 a 27 de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junho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1996. Na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Conferência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solidariedade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aí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organizada pela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COJTUP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com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mais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universidades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australianas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participaram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cerca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300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pessoas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Entre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incluiam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-se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representantes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cerca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20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organizações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pró-democracia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indonésias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Algumas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pessoas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diziam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que, dado o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número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movimentos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representados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era o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maior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encontro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organizações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pró-democracia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indonésias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alguma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vez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realizada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até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então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82741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B64E89A9-5020-459A-9B8A-436934F608C7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414669" y="1238880"/>
            <a:ext cx="11344939" cy="378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Participaram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também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alguns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professores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universitários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indonésios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australianos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portugueses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de outros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países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jornalistas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até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alguns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timorenses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vindos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Timor-Leste,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alguns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com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nomes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documentos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falsos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poderem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sair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Timor. Um deles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veio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guerrilha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montanhas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algumas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semanas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depois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foi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filmado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numa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montanha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Timor 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atacar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uma patrulha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indonésia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GB" dirty="0">
              <a:solidFill>
                <a:srgbClr val="222222"/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impacto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desta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iniciativa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movimentos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pró-democracia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indonésios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ligações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internacionais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nomeadamente com 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organizações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timorenses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australianas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portuguesas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foi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enorme.</a:t>
            </a:r>
          </a:p>
        </p:txBody>
      </p:sp>
    </p:spTree>
    <p:extLst>
      <p:ext uri="{BB962C8B-B14F-4D97-AF65-F5344CB8AC3E}">
        <p14:creationId xmlns:p14="http://schemas.microsoft.com/office/powerpoint/2010/main" val="17059713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‹nº›</a:t>
            </a:r>
          </a:p>
        </p:txBody>
      </p:sp>
      <p:sp>
        <p:nvSpPr>
          <p:cNvPr id="2" name="Retângulo 1"/>
          <p:cNvSpPr/>
          <p:nvPr/>
        </p:nvSpPr>
        <p:spPr>
          <a:xfrm>
            <a:off x="706507" y="968675"/>
            <a:ext cx="1069450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facto de,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dezembro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1996, o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Dr.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Ramos Horta, figura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proeminente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Resistência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Timorense,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recebido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Prémio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Nobel da Paz,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conjuntamente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com o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Bispo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Ximenes Belo,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Administrador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Apostólico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Diocese de DÍLI,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deu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novo élan 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prestígio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à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Resistência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Muitas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portas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antes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completamente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fechadas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qualquer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iniciativa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solidariedade,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começaram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finalmente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abrir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-se.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GB" dirty="0">
              <a:solidFill>
                <a:srgbClr val="222222"/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grupos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solidariedade ETAN-USA e ETAN-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Canadá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entretanto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criados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deram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um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apoio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importantíssimo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Graças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à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extremamente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eficiente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colaboração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fevereiro de 1997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foi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possível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realizar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conferências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universidades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americanas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canadianas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GB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4802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‹nº›</a:t>
            </a:r>
          </a:p>
        </p:txBody>
      </p:sp>
      <p:sp>
        <p:nvSpPr>
          <p:cNvPr id="2" name="Retângulo 1"/>
          <p:cNvSpPr/>
          <p:nvPr/>
        </p:nvSpPr>
        <p:spPr>
          <a:xfrm>
            <a:off x="706507" y="1959275"/>
            <a:ext cx="1069450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universidades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canadianas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escolhidas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foram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ambas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Vancouver,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onde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General Suharto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iria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novembro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desse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ano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para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participar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numa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Conferência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APEC (Asia Pacific Economic Conference).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Também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Vancouver a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presença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ditador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indonésio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o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desrespeito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pelos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direitos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humanos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foram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objeto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grandes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manifestações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para as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quais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organizadores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canadianos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convidaram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jovens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timorenses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residentes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Portugal, para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darem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testemunho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4680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‹nº›</a:t>
            </a:r>
          </a:p>
        </p:txBody>
      </p:sp>
      <p:sp>
        <p:nvSpPr>
          <p:cNvPr id="2" name="Retângulo 1"/>
          <p:cNvSpPr/>
          <p:nvPr/>
        </p:nvSpPr>
        <p:spPr>
          <a:xfrm>
            <a:off x="725557" y="482900"/>
            <a:ext cx="10694503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Ainda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mais importante do que as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conferências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foi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audição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Human Rights Caucus do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Congresso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dos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testemunhos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Ramos Horta, do Professor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Indonésio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George Aditjondro e de dois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proeminentes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timorenses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que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denunciaram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violações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direitos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humanos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Timor, sob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ocupação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indonésia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 as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torturas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feitas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por militares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indonésios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muitos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milhares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timorenses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 dos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congressistas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presentes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nesta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audição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foi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Senador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Patrick Kennedy.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Poucos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meses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depois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desta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audição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o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Congresso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Americano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aprovou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uma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resolução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cortando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uma parte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significativa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apoio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militar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à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Indonésia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GB" dirty="0">
              <a:solidFill>
                <a:srgbClr val="222222"/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outra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audição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Legislatura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Parlamento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do Estado do Massachusetts,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teve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consequência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proibição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realização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contratos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Estado do Massachusetts com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quaisquer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empresas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americanas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ou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europeias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tivessem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quaisquer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negócios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com 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Indonésia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9229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‹nº›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007" y="0"/>
            <a:ext cx="4011431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753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‹nº›</a:t>
            </a:r>
          </a:p>
        </p:txBody>
      </p:sp>
      <p:sp>
        <p:nvSpPr>
          <p:cNvPr id="2" name="Retângulo 1"/>
          <p:cNvSpPr/>
          <p:nvPr/>
        </p:nvSpPr>
        <p:spPr>
          <a:xfrm>
            <a:off x="0" y="17657"/>
            <a:ext cx="12192000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5.- A </a:t>
            </a:r>
            <a:r>
              <a:rPr lang="en-GB" sz="240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colaboração</a:t>
            </a:r>
            <a:r>
              <a:rPr lang="en-GB" sz="240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GB" sz="240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organização</a:t>
            </a:r>
            <a:r>
              <a:rPr lang="en-GB" sz="240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sz="240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duas</a:t>
            </a:r>
            <a:r>
              <a:rPr lang="en-GB" sz="240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muito</a:t>
            </a:r>
            <a:r>
              <a:rPr lang="en-GB" sz="240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importantes</a:t>
            </a:r>
            <a:r>
              <a:rPr lang="en-GB" sz="240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conferências</a:t>
            </a:r>
            <a:r>
              <a:rPr lang="en-GB" sz="240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uma</a:t>
            </a:r>
            <a:r>
              <a:rPr lang="en-GB" sz="240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40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Haia</a:t>
            </a:r>
            <a:r>
              <a:rPr lang="en-GB" sz="240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GB" sz="240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Holanda</a:t>
            </a:r>
            <a:r>
              <a:rPr lang="en-GB" sz="240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sz="240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outra</a:t>
            </a:r>
            <a:r>
              <a:rPr lang="en-GB" sz="240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40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Londres</a:t>
            </a:r>
            <a:r>
              <a:rPr lang="en-GB" sz="240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que </a:t>
            </a:r>
            <a:r>
              <a:rPr lang="en-GB" sz="240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permitiu</a:t>
            </a:r>
            <a:r>
              <a:rPr lang="en-GB" sz="240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pôr</a:t>
            </a:r>
            <a:r>
              <a:rPr lang="en-GB" sz="240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40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contacto</a:t>
            </a:r>
            <a:r>
              <a:rPr lang="en-GB" sz="240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direto</a:t>
            </a:r>
            <a:r>
              <a:rPr lang="en-GB" sz="240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dirigentes</a:t>
            </a:r>
            <a:r>
              <a:rPr lang="en-GB" sz="240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GB" sz="240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Resistência</a:t>
            </a:r>
            <a:r>
              <a:rPr lang="en-GB" sz="240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Timorense</a:t>
            </a:r>
            <a:r>
              <a:rPr lang="en-GB" sz="240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sz="240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muito</a:t>
            </a:r>
            <a:r>
              <a:rPr lang="en-GB" sz="240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importantes</a:t>
            </a:r>
            <a:r>
              <a:rPr lang="en-GB" sz="240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figuras</a:t>
            </a:r>
            <a:r>
              <a:rPr lang="en-GB" sz="240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indonésias</a:t>
            </a:r>
            <a:r>
              <a:rPr lang="en-GB" sz="240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incluindo</a:t>
            </a:r>
            <a:r>
              <a:rPr lang="en-GB" sz="240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generais</a:t>
            </a:r>
            <a:r>
              <a:rPr lang="en-GB" sz="240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das </a:t>
            </a:r>
            <a:r>
              <a:rPr lang="en-GB" sz="240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forças</a:t>
            </a:r>
            <a:r>
              <a:rPr lang="en-GB" sz="240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armadas </a:t>
            </a:r>
            <a:r>
              <a:rPr lang="en-GB" sz="2400" err="1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indonésias</a:t>
            </a:r>
            <a:r>
              <a:rPr lang="en-GB" sz="240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GB" sz="2400">
              <a:solidFill>
                <a:srgbClr val="0070C0"/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ideia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organizar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estas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duas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iniciativas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partiu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Resistência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foi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inicialmente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apresentada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António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Barbedo de Magalhães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pelo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Representante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Resistência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Portugal,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Roque Rodrigues. A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sua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sugestão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era que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perguntássemos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Instituto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Internacional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Estudos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Estratégicos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Internacionais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Lisboa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Álvaro Vasconcelos, se podia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sugerir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instituto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holandês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Clingendael, que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contactasse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Jakarta Institute for Strategical Studies, da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Indonésia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para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averiguar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sua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recetividade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à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ideia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participarem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organização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conjunta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dum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Seminário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39625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‹nº›</a:t>
            </a:r>
          </a:p>
        </p:txBody>
      </p:sp>
      <p:sp>
        <p:nvSpPr>
          <p:cNvPr id="2" name="Retângulo 1"/>
          <p:cNvSpPr/>
          <p:nvPr/>
        </p:nvSpPr>
        <p:spPr>
          <a:xfrm>
            <a:off x="742950" y="1265432"/>
            <a:ext cx="10620375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reação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foi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positiva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a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primeira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conferência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teve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lugar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26 e 27 de </a:t>
            </a:r>
            <a:r>
              <a:rPr lang="en-GB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outubro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1998, no </a:t>
            </a:r>
            <a:r>
              <a:rPr lang="en-GB" b="1" spc="5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Clingendael</a:t>
            </a:r>
            <a:r>
              <a:rPr lang="en-GB" b="1" spc="5">
                <a:solidFill>
                  <a:srgbClr val="3C3C3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the Netherlands Institute of International Relations.</a:t>
            </a:r>
            <a:r>
              <a:rPr lang="en-GB" spc="5">
                <a:solidFill>
                  <a:srgbClr val="3C3C3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GB" spc="5" err="1">
                <a:solidFill>
                  <a:srgbClr val="3C3C3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título</a:t>
            </a:r>
            <a:r>
              <a:rPr lang="en-GB" spc="5">
                <a:solidFill>
                  <a:srgbClr val="3C3C3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pc="5" err="1">
                <a:solidFill>
                  <a:srgbClr val="3C3C3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foi</a:t>
            </a:r>
            <a:r>
              <a:rPr lang="en-GB" spc="5">
                <a:solidFill>
                  <a:srgbClr val="3C3C3C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«</a:t>
            </a:r>
            <a:r>
              <a:rPr lang="en-GB" i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Relations Between the European Union and Indonesia in the Context of the Asian Crises».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GB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Nesta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conferência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en-GB" err="1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líder</a:t>
            </a:r>
            <a:r>
              <a:rPr lang="en-GB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timorense</a:t>
            </a:r>
            <a:r>
              <a:rPr lang="en-GB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Roque Rodrigues 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(que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mais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tarde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tornaria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Secretário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Estado da </a:t>
            </a:r>
            <a:r>
              <a:rPr lang="en-GB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Defesa</a:t>
            </a:r>
            <a:r>
              <a:rPr lang="en-GB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Timor-Leste) </a:t>
            </a:r>
            <a:r>
              <a:rPr lang="en-GB" err="1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teve</a:t>
            </a:r>
            <a:r>
              <a:rPr lang="en-GB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conversas </a:t>
            </a:r>
            <a:r>
              <a:rPr lang="en-GB" err="1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muito</a:t>
            </a:r>
            <a:r>
              <a:rPr lang="en-GB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err="1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importantes</a:t>
            </a:r>
            <a:r>
              <a:rPr lang="en-GB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 o General </a:t>
            </a:r>
            <a:r>
              <a:rPr lang="en-GB" b="1" i="1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Susilo Bambang Yudhoyono que, </a:t>
            </a:r>
            <a:r>
              <a:rPr lang="en-GB" b="1" err="1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GB" b="1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2004, se </a:t>
            </a:r>
            <a:r>
              <a:rPr lang="en-GB" b="1" err="1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tornaria</a:t>
            </a:r>
            <a:r>
              <a:rPr lang="en-GB" b="1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 2º </a:t>
            </a:r>
            <a:r>
              <a:rPr lang="en-GB" b="1" err="1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Presidente</a:t>
            </a:r>
            <a:r>
              <a:rPr lang="en-GB" b="1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</a:t>
            </a:r>
            <a:r>
              <a:rPr lang="en-GB" b="1" err="1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Indonésia</a:t>
            </a:r>
            <a:r>
              <a:rPr lang="en-GB" b="1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err="1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democraticamente</a:t>
            </a:r>
            <a:r>
              <a:rPr lang="en-GB" b="1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err="1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eleito</a:t>
            </a:r>
            <a:r>
              <a:rPr lang="en-GB" b="1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GB">
              <a:solidFill>
                <a:srgbClr val="FF000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8348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‹nº›</a:t>
            </a:r>
          </a:p>
        </p:txBody>
      </p:sp>
      <p:sp>
        <p:nvSpPr>
          <p:cNvPr id="2" name="Retângulo 1"/>
          <p:cNvSpPr/>
          <p:nvPr/>
        </p:nvSpPr>
        <p:spPr>
          <a:xfrm>
            <a:off x="367749" y="161002"/>
            <a:ext cx="11310730" cy="577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pt-PT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segunda teve lugar em 29 e 30 de março de 1999, na </a:t>
            </a:r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Chatham House </a:t>
            </a:r>
            <a:r>
              <a:rPr lang="en-GB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(Royal Institute of International Affairs,</a:t>
            </a:r>
            <a:r>
              <a:rPr lang="en-GB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London). </a:t>
            </a:r>
            <a:endParaRPr lang="pt-PT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PT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t-PT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GB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en-GB" b="1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título</a:t>
            </a:r>
            <a:r>
              <a:rPr lang="en-GB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</a:t>
            </a:r>
            <a:r>
              <a:rPr lang="en-GB" b="1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conferência</a:t>
            </a:r>
            <a:r>
              <a:rPr lang="en-GB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foi</a:t>
            </a:r>
            <a:r>
              <a:rPr lang="en-GB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«</a:t>
            </a:r>
            <a:r>
              <a:rPr lang="en-GB" b="1" i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Seminar on The European Union and the Political Transition in Indonesia».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GB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Entre os </a:t>
            </a:r>
            <a:r>
              <a:rPr lang="en-GB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participantes</a:t>
            </a:r>
            <a:r>
              <a:rPr lang="en-GB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figuravam</a:t>
            </a:r>
            <a:r>
              <a:rPr lang="en-GB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três</a:t>
            </a:r>
            <a:r>
              <a:rPr lang="en-GB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Conselheiros</a:t>
            </a:r>
            <a:r>
              <a:rPr lang="en-GB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GB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Presidente</a:t>
            </a:r>
            <a:r>
              <a:rPr lang="en-GB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dirty="0" err="1">
                <a:latin typeface="Arial Black" panose="020B0A04020102020204" pitchFamily="34" charset="0"/>
              </a:rPr>
              <a:t>Bacharuddin</a:t>
            </a:r>
            <a:r>
              <a:rPr lang="pt-PT" dirty="0">
                <a:latin typeface="Arial Black" panose="020B0A04020102020204" pitchFamily="34" charset="0"/>
              </a:rPr>
              <a:t> </a:t>
            </a:r>
            <a:r>
              <a:rPr lang="pt-PT" dirty="0" err="1">
                <a:latin typeface="Arial Black" panose="020B0A04020102020204" pitchFamily="34" charset="0"/>
              </a:rPr>
              <a:t>Jusuf</a:t>
            </a:r>
            <a:r>
              <a:rPr lang="pt-PT" b="1" dirty="0"/>
              <a:t> </a:t>
            </a:r>
            <a:r>
              <a:rPr lang="en-GB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Habibie (</a:t>
            </a:r>
            <a:r>
              <a:rPr lang="en-GB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Presidente</a:t>
            </a:r>
            <a:r>
              <a:rPr lang="en-GB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GB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Transição</a:t>
            </a:r>
            <a:r>
              <a:rPr lang="en-GB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se </a:t>
            </a:r>
            <a:r>
              <a:rPr lang="en-GB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seguiu</a:t>
            </a:r>
            <a:r>
              <a:rPr lang="en-GB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à </a:t>
            </a:r>
            <a:r>
              <a:rPr lang="en-GB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demissão</a:t>
            </a:r>
            <a:r>
              <a:rPr lang="en-GB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Suharto, até à </a:t>
            </a:r>
            <a:r>
              <a:rPr lang="en-GB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eleição</a:t>
            </a:r>
            <a:r>
              <a:rPr lang="en-GB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novo </a:t>
            </a:r>
            <a:r>
              <a:rPr lang="en-GB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Presidente</a:t>
            </a:r>
            <a:r>
              <a:rPr lang="en-GB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n-GB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proeminentes</a:t>
            </a:r>
            <a:r>
              <a:rPr lang="en-GB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professores</a:t>
            </a:r>
            <a:r>
              <a:rPr lang="en-GB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investigadores</a:t>
            </a:r>
            <a:r>
              <a:rPr lang="en-GB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indonésios</a:t>
            </a:r>
            <a:r>
              <a:rPr lang="en-GB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de outros </a:t>
            </a:r>
            <a:r>
              <a:rPr lang="en-GB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países</a:t>
            </a:r>
            <a:r>
              <a:rPr lang="en-GB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um </a:t>
            </a:r>
            <a:r>
              <a:rPr lang="en-GB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marechal</a:t>
            </a:r>
            <a:r>
              <a:rPr lang="en-GB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três</a:t>
            </a:r>
            <a:r>
              <a:rPr lang="en-GB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generais</a:t>
            </a:r>
            <a:r>
              <a:rPr lang="en-GB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indonésios</a:t>
            </a:r>
            <a:r>
              <a:rPr lang="en-GB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Um deles era o </a:t>
            </a:r>
            <a:r>
              <a:rPr lang="pt-PT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General Kiki Syahnakri</a:t>
            </a:r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que se </a:t>
            </a:r>
            <a:r>
              <a:rPr lang="en-GB" b="1" dirty="0" err="1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tornaria</a:t>
            </a:r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seis </a:t>
            </a:r>
            <a:r>
              <a:rPr lang="en-GB" b="1" dirty="0" err="1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meses</a:t>
            </a:r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depois, no </a:t>
            </a:r>
            <a:r>
              <a:rPr lang="en-GB" b="1" dirty="0" err="1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último</a:t>
            </a:r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Comandante </a:t>
            </a:r>
            <a:r>
              <a:rPr lang="en-GB" b="1" dirty="0" err="1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Militar</a:t>
            </a:r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indonésio</a:t>
            </a:r>
            <a:r>
              <a:rPr lang="en-GB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Timor-Leste. </a:t>
            </a:r>
            <a:r>
              <a:rPr lang="en-GB" b="1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Foi</a:t>
            </a:r>
            <a:r>
              <a:rPr lang="en-GB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</a:t>
            </a:r>
            <a:r>
              <a:rPr lang="en-GB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que, </a:t>
            </a:r>
            <a:r>
              <a:rPr lang="en-GB" b="1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GB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finais</a:t>
            </a:r>
            <a:r>
              <a:rPr lang="en-GB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setembro de 1999 </a:t>
            </a:r>
            <a:r>
              <a:rPr lang="en-GB" b="1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assumiu</a:t>
            </a:r>
            <a:r>
              <a:rPr lang="en-GB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</a:t>
            </a:r>
            <a:r>
              <a:rPr lang="en-GB" b="1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estava</a:t>
            </a:r>
            <a:r>
              <a:rPr lang="en-GB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incapaz</a:t>
            </a:r>
            <a:r>
              <a:rPr lang="en-GB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GB" b="1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assegurar</a:t>
            </a:r>
            <a:r>
              <a:rPr lang="en-GB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condições</a:t>
            </a:r>
            <a:r>
              <a:rPr lang="en-GB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GB" b="1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segurança</a:t>
            </a:r>
            <a:r>
              <a:rPr lang="en-GB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GB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Timor-Leste e </a:t>
            </a:r>
            <a:r>
              <a:rPr lang="en-GB" b="1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pediu</a:t>
            </a:r>
            <a:r>
              <a:rPr lang="en-GB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às</a:t>
            </a:r>
            <a:r>
              <a:rPr lang="en-GB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i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 Peace Forces </a:t>
            </a:r>
            <a:r>
              <a:rPr lang="en-GB" b="1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lideradas</a:t>
            </a:r>
            <a:r>
              <a:rPr lang="en-GB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pela Austrália para </a:t>
            </a:r>
            <a:r>
              <a:rPr lang="en-GB" b="1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desembarcarem</a:t>
            </a:r>
            <a:r>
              <a:rPr lang="en-GB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GB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Timor para </a:t>
            </a:r>
            <a:r>
              <a:rPr lang="en-GB" b="1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restabelecer</a:t>
            </a:r>
            <a:r>
              <a:rPr lang="en-GB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b="1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paz</a:t>
            </a:r>
            <a:r>
              <a:rPr lang="en-GB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a </a:t>
            </a:r>
            <a:r>
              <a:rPr lang="en-GB" b="1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segurança</a:t>
            </a:r>
            <a:r>
              <a:rPr lang="en-GB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 </a:t>
            </a:r>
            <a:r>
              <a:rPr lang="en-GB" b="1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território</a:t>
            </a:r>
            <a:r>
              <a:rPr lang="en-GB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que se </a:t>
            </a:r>
            <a:r>
              <a:rPr lang="en-GB" b="1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tinha</a:t>
            </a:r>
            <a:r>
              <a:rPr lang="en-GB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degradado</a:t>
            </a:r>
            <a:r>
              <a:rPr lang="en-GB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mais uma vez, depois do </a:t>
            </a:r>
            <a:r>
              <a:rPr lang="en-GB" b="1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referendo</a:t>
            </a:r>
            <a:r>
              <a:rPr lang="en-GB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GB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344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‹nº›</a:t>
            </a:r>
          </a:p>
        </p:txBody>
      </p:sp>
      <p:sp>
        <p:nvSpPr>
          <p:cNvPr id="2" name="Retângulo 1"/>
          <p:cNvSpPr/>
          <p:nvPr/>
        </p:nvSpPr>
        <p:spPr>
          <a:xfrm>
            <a:off x="705678" y="1549137"/>
            <a:ext cx="1078395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Segundo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estudos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feitos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investigador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Moisés Fernandes,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primeiros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século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XXI, e só tornados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públicos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2007,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1963 o </a:t>
            </a:r>
            <a:r>
              <a:rPr lang="en-GB" dirty="0" err="1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Reino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Unido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os </a:t>
            </a:r>
            <a:r>
              <a:rPr lang="en-GB" dirty="0" err="1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EUA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 Austrália e a Nova </a:t>
            </a:r>
            <a:r>
              <a:rPr lang="en-GB" dirty="0" err="1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Zelândia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assinaram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um </a:t>
            </a:r>
            <a:r>
              <a:rPr lang="en-GB" dirty="0" err="1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acordo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secreto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segundo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qual </a:t>
            </a:r>
          </a:p>
          <a:p>
            <a:pPr>
              <a:lnSpc>
                <a:spcPct val="150000"/>
              </a:lnSpc>
            </a:pPr>
            <a:r>
              <a:rPr lang="en-GB" dirty="0" err="1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quando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Portugal </a:t>
            </a:r>
            <a:r>
              <a:rPr lang="en-GB" dirty="0" err="1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deixasse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dirty="0" err="1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controlar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Timor </a:t>
            </a:r>
            <a:r>
              <a:rPr lang="en-GB" dirty="0" err="1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estas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potências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ocidentais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tudo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fariam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para que o </a:t>
            </a:r>
            <a:r>
              <a:rPr lang="en-GB" dirty="0" err="1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controlo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GB" dirty="0" err="1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território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passasse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para a </a:t>
            </a:r>
            <a:r>
              <a:rPr lang="en-GB" dirty="0" err="1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Indonésia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que Timor-Leste se </a:t>
            </a:r>
            <a:r>
              <a:rPr lang="en-GB" dirty="0" err="1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deveria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integrar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538995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‹nº›</a:t>
            </a:r>
          </a:p>
        </p:txBody>
      </p:sp>
      <p:sp>
        <p:nvSpPr>
          <p:cNvPr id="2" name="Retângulo 1"/>
          <p:cNvSpPr/>
          <p:nvPr/>
        </p:nvSpPr>
        <p:spPr>
          <a:xfrm>
            <a:off x="1013792" y="1627229"/>
            <a:ext cx="9949069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GB" b="1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Neste</a:t>
            </a:r>
            <a:r>
              <a:rPr lang="en-GB" b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2º </a:t>
            </a:r>
            <a:r>
              <a:rPr lang="en-GB" b="1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seminário</a:t>
            </a:r>
            <a:r>
              <a:rPr lang="en-GB" b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participou</a:t>
            </a:r>
            <a:r>
              <a:rPr lang="en-GB" b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também</a:t>
            </a:r>
            <a:r>
              <a:rPr lang="en-GB" b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GB" b="1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Prémio</a:t>
            </a:r>
            <a:r>
              <a:rPr lang="en-GB" b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Nobel da Paz José Ramos Horta e outros </a:t>
            </a:r>
            <a:r>
              <a:rPr lang="en-GB" b="1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proeminentes</a:t>
            </a:r>
            <a:r>
              <a:rPr lang="en-GB" b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líderes</a:t>
            </a:r>
            <a:r>
              <a:rPr lang="en-GB" b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timorenses</a:t>
            </a:r>
            <a:r>
              <a:rPr lang="en-GB" b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b="1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bem</a:t>
            </a:r>
            <a:r>
              <a:rPr lang="en-GB" b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como</a:t>
            </a:r>
            <a:r>
              <a:rPr lang="en-GB" b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diversas</a:t>
            </a:r>
            <a:r>
              <a:rPr lang="en-GB" b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personalidades</a:t>
            </a:r>
            <a:r>
              <a:rPr lang="en-GB" b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europeias</a:t>
            </a:r>
            <a:r>
              <a:rPr lang="en-GB" b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b="1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americanas</a:t>
            </a:r>
            <a:r>
              <a:rPr lang="en-GB" b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GB" b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 </a:t>
            </a:r>
            <a:r>
              <a:rPr lang="en-GB" b="1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muito</a:t>
            </a:r>
            <a:r>
              <a:rPr lang="en-GB" b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provável</a:t>
            </a:r>
            <a:r>
              <a:rPr lang="en-GB" b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as </a:t>
            </a:r>
            <a:r>
              <a:rPr lang="en-GB" b="1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conversações</a:t>
            </a:r>
            <a:r>
              <a:rPr lang="en-GB" b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Ramos Horta e outros </a:t>
            </a:r>
            <a:r>
              <a:rPr lang="en-GB" b="1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líderes</a:t>
            </a:r>
            <a:r>
              <a:rPr lang="en-GB" b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timorenses</a:t>
            </a:r>
            <a:r>
              <a:rPr lang="en-GB" b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 </a:t>
            </a:r>
            <a:r>
              <a:rPr lang="en-GB" b="1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</a:t>
            </a:r>
            <a:r>
              <a:rPr lang="en-GB" b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Generais</a:t>
            </a:r>
            <a:r>
              <a:rPr lang="en-GB" b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indonésios</a:t>
            </a:r>
            <a:r>
              <a:rPr lang="en-GB" b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b="1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</a:t>
            </a:r>
            <a:r>
              <a:rPr lang="en-GB" b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Conselheiros</a:t>
            </a:r>
            <a:r>
              <a:rPr lang="en-GB" b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GB" b="1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Presidente</a:t>
            </a:r>
            <a:r>
              <a:rPr lang="en-GB" b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Habibie </a:t>
            </a:r>
            <a:r>
              <a:rPr lang="en-GB" b="1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tenham</a:t>
            </a:r>
            <a:r>
              <a:rPr lang="en-GB" b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tido</a:t>
            </a:r>
            <a:r>
              <a:rPr lang="en-GB" b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uma</a:t>
            </a:r>
            <a:r>
              <a:rPr lang="en-GB" b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grande</a:t>
            </a:r>
            <a:r>
              <a:rPr lang="en-GB" b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influência</a:t>
            </a:r>
            <a:r>
              <a:rPr lang="en-GB" b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 </a:t>
            </a:r>
            <a:r>
              <a:rPr lang="en-GB" b="1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acabar</a:t>
            </a:r>
            <a:r>
              <a:rPr lang="en-GB" b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</a:t>
            </a:r>
            <a:r>
              <a:rPr lang="en-GB" b="1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violência</a:t>
            </a:r>
            <a:r>
              <a:rPr lang="en-GB" b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GB" b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Timor-Leste.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en-GB" b="1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5392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‹nº›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94"/>
          <a:stretch/>
        </p:blipFill>
        <p:spPr>
          <a:xfrm>
            <a:off x="3810000" y="752475"/>
            <a:ext cx="4572000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399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‹nº›</a:t>
            </a:r>
          </a:p>
        </p:txBody>
      </p:sp>
      <p:sp>
        <p:nvSpPr>
          <p:cNvPr id="2" name="Retângulo 1"/>
          <p:cNvSpPr/>
          <p:nvPr/>
        </p:nvSpPr>
        <p:spPr>
          <a:xfrm>
            <a:off x="666749" y="697964"/>
            <a:ext cx="10715625" cy="545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Graças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à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tenacidade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sabedoria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Povo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da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Resistência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timorense, 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também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todas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muitas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outras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ações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solidariedade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internacional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depois de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aprovada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pela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ONU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Resolução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37/30,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de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1999,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quadro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politico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internacional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entretanto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mudado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muito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Indonésia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Portugal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assinaram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sob os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auspícios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Secretários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Geral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ONU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(Kofi Annan), um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acordo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Acordo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Nova York) que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abriu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caminho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uma Consulta Popular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Povo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Timor-Leste.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GB" dirty="0">
              <a:solidFill>
                <a:srgbClr val="222222"/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Consulta Popular, organizada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Nações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Unidas,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realizou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-se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 da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agosto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1999.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Apesar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terríveis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ameaças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massacres a que, mais uma vez,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foram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sujeitos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timorenses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forças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indonésias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milícias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por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criadas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armadas 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pagas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votaram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98,9% dos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eleitores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inscritos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sendo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78,5% dos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votos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favoráveis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à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Independência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61319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‹nº›</a:t>
            </a:r>
          </a:p>
        </p:txBody>
      </p:sp>
      <p:sp>
        <p:nvSpPr>
          <p:cNvPr id="2" name="Retângulo 1"/>
          <p:cNvSpPr/>
          <p:nvPr/>
        </p:nvSpPr>
        <p:spPr>
          <a:xfrm>
            <a:off x="666749" y="659864"/>
            <a:ext cx="1071562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mês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seguinte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o Setembro Negro de 1999, militares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indonésios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milícias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por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armados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pagos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ainda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fizeram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grandes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massacres,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queimaram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completamente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quase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todas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vilas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cidades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levaram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à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força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para 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Indonésia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mais de um quarto da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população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para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dizerem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que o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povo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Timor-Leste 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aceite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resultado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e, por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isso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fugia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para 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Indonésia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GB" dirty="0">
              <a:solidFill>
                <a:srgbClr val="222222"/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Felizmente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entretanto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tomou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posse,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Comandante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Militar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o</a:t>
            </a:r>
            <a:r>
              <a:rPr lang="pt-PT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General Kiki Syahnakri,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que Ramos Horta e outros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líderes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timorenses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tinham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conhecido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Londres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alguns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meses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antes e que,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reconhecendo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impotência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garantir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segurança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timorenses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declarou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aceitava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apoiava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entrada da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Força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Internacional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liderada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pela Austrália para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pôr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massacres 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deportações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acabar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com 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ocupação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indonésia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repôr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estabilidade 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segurança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 novo país.</a:t>
            </a:r>
          </a:p>
        </p:txBody>
      </p:sp>
    </p:spTree>
    <p:extLst>
      <p:ext uri="{BB962C8B-B14F-4D97-AF65-F5344CB8AC3E}">
        <p14:creationId xmlns:p14="http://schemas.microsoft.com/office/powerpoint/2010/main" val="1698754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‹nº›</a:t>
            </a:r>
          </a:p>
        </p:txBody>
      </p:sp>
      <p:sp>
        <p:nvSpPr>
          <p:cNvPr id="2" name="Retângulo 1"/>
          <p:cNvSpPr/>
          <p:nvPr/>
        </p:nvSpPr>
        <p:spPr>
          <a:xfrm>
            <a:off x="647699" y="1736189"/>
            <a:ext cx="10715625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Depois de uma fase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transitória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administração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Nações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Unidfas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finalmente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 de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2002, 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independência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República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Democrática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Timor-Leste (RDT-L)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foi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reconhecida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pela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ONU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por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todos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estados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que 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integram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numa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cerimónia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contou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com 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presença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Xanana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Gusmão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líder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Resistência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Timorense 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partir</a:t>
            </a:r>
            <a:r>
              <a:rPr lang="en-GB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de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março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1981, do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Secretário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Geral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Nações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Unidas, Kofi Annan, do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Presidente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Jorge Sampaio, da nova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Presidente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Indonésia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Megawati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Sukarnoputry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do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Primeiro-ministro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australiano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PT" sz="16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87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B64E89A9-5020-459A-9B8A-436934F608C7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0" y="2190750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Grato pela atenção</a:t>
            </a:r>
          </a:p>
          <a:p>
            <a:pPr algn="ctr"/>
            <a:endParaRPr lang="pt-PT" sz="3600">
              <a:solidFill>
                <a:schemeClr val="accent1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pt-PT" sz="360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António Barbedo de Magalhães</a:t>
            </a:r>
          </a:p>
        </p:txBody>
      </p:sp>
    </p:spTree>
    <p:extLst>
      <p:ext uri="{BB962C8B-B14F-4D97-AF65-F5344CB8AC3E}">
        <p14:creationId xmlns:p14="http://schemas.microsoft.com/office/powerpoint/2010/main" val="1054736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B64E89A9-5020-459A-9B8A-436934F608C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CaixaDeTexto 3"/>
          <p:cNvSpPr txBox="1"/>
          <p:nvPr/>
        </p:nvSpPr>
        <p:spPr>
          <a:xfrm>
            <a:off x="0" y="777766"/>
            <a:ext cx="12192000" cy="3153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6" name="CaixaDeTexto 5"/>
          <p:cNvSpPr txBox="1"/>
          <p:nvPr/>
        </p:nvSpPr>
        <p:spPr>
          <a:xfrm>
            <a:off x="437322" y="20425"/>
            <a:ext cx="11241156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 Black" panose="020B0A04020102020204" pitchFamily="34" charset="0"/>
              </a:rPr>
              <a:t>Em 1979, as </a:t>
            </a:r>
            <a:r>
              <a:rPr lang="en-US" dirty="0" err="1">
                <a:latin typeface="Arial Black" panose="020B0A04020102020204" pitchFamily="34" charset="0"/>
              </a:rPr>
              <a:t>últimas</a:t>
            </a:r>
            <a:r>
              <a:rPr lang="en-US" dirty="0">
                <a:latin typeface="Arial Black" panose="020B0A04020102020204" pitchFamily="34" charset="0"/>
              </a:rPr>
              <a:t> bases da </a:t>
            </a:r>
            <a:r>
              <a:rPr lang="en-US" dirty="0" err="1">
                <a:latin typeface="Arial Black" panose="020B0A04020102020204" pitchFamily="34" charset="0"/>
              </a:rPr>
              <a:t>Resistência</a:t>
            </a:r>
            <a:r>
              <a:rPr lang="en-US" dirty="0">
                <a:latin typeface="Arial Black" panose="020B0A04020102020204" pitchFamily="34" charset="0"/>
              </a:rPr>
              <a:t> Timorense </a:t>
            </a:r>
            <a:r>
              <a:rPr lang="en-US" dirty="0" err="1">
                <a:latin typeface="Arial Black" panose="020B0A04020102020204" pitchFamily="34" charset="0"/>
              </a:rPr>
              <a:t>já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tinham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caído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em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mãos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indonésias</a:t>
            </a:r>
            <a:r>
              <a:rPr lang="en-US" dirty="0">
                <a:latin typeface="Arial Black" panose="020B0A04020102020204" pitchFamily="34" charset="0"/>
              </a:rPr>
              <a:t>. Em 1982, </a:t>
            </a:r>
            <a:r>
              <a:rPr lang="en-US" dirty="0" err="1">
                <a:latin typeface="Arial Black" panose="020B0A04020102020204" pitchFamily="34" charset="0"/>
              </a:rPr>
              <a:t>já</a:t>
            </a:r>
            <a:r>
              <a:rPr lang="en-US" dirty="0">
                <a:latin typeface="Arial Black" panose="020B0A04020102020204" pitchFamily="34" charset="0"/>
              </a:rPr>
              <a:t> se </a:t>
            </a:r>
            <a:r>
              <a:rPr lang="en-US" dirty="0" err="1">
                <a:latin typeface="Arial Black" panose="020B0A04020102020204" pitchFamily="34" charset="0"/>
              </a:rPr>
              <a:t>tinham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passado</a:t>
            </a:r>
            <a:r>
              <a:rPr lang="en-US" dirty="0">
                <a:latin typeface="Arial Black" panose="020B0A04020102020204" pitchFamily="34" charset="0"/>
              </a:rPr>
              <a:t> dois </a:t>
            </a:r>
            <a:r>
              <a:rPr lang="en-US" dirty="0" err="1">
                <a:latin typeface="Arial Black" panose="020B0A04020102020204" pitchFamily="34" charset="0"/>
              </a:rPr>
              <a:t>anos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sem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quaisquer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notícias</a:t>
            </a:r>
            <a:r>
              <a:rPr lang="en-US" dirty="0">
                <a:latin typeface="Arial Black" panose="020B0A04020102020204" pitchFamily="34" charset="0"/>
              </a:rPr>
              <a:t> da </a:t>
            </a:r>
            <a:r>
              <a:rPr lang="en-US" dirty="0" err="1">
                <a:latin typeface="Arial Black" panose="020B0A04020102020204" pitchFamily="34" charset="0"/>
              </a:rPr>
              <a:t>Resistência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nas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montanhas</a:t>
            </a:r>
            <a:r>
              <a:rPr lang="en-US" dirty="0">
                <a:latin typeface="Arial Black" panose="020B0A04020102020204" pitchFamily="34" charset="0"/>
              </a:rPr>
              <a:t>, </a:t>
            </a:r>
            <a:r>
              <a:rPr lang="en-US" dirty="0" err="1">
                <a:latin typeface="Arial Black" panose="020B0A04020102020204" pitchFamily="34" charset="0"/>
              </a:rPr>
              <a:t>onde</a:t>
            </a:r>
            <a:r>
              <a:rPr lang="en-US" dirty="0">
                <a:latin typeface="Arial Black" panose="020B0A04020102020204" pitchFamily="34" charset="0"/>
              </a:rPr>
              <a:t> a </a:t>
            </a:r>
            <a:r>
              <a:rPr lang="en-US" dirty="0" err="1">
                <a:latin typeface="Arial Black" panose="020B0A04020102020204" pitchFamily="34" charset="0"/>
              </a:rPr>
              <a:t>situação</a:t>
            </a:r>
            <a:r>
              <a:rPr lang="en-US" dirty="0">
                <a:latin typeface="Arial Black" panose="020B0A04020102020204" pitchFamily="34" charset="0"/>
              </a:rPr>
              <a:t> era </a:t>
            </a:r>
            <a:r>
              <a:rPr lang="en-US" dirty="0" err="1">
                <a:latin typeface="Arial Black" panose="020B0A04020102020204" pitchFamily="34" charset="0"/>
              </a:rPr>
              <a:t>desesperada</a:t>
            </a:r>
            <a:r>
              <a:rPr lang="en-US" dirty="0">
                <a:latin typeface="Arial Black" panose="020B0A0402010202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endParaRPr lang="en-US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en-US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en-US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en-US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en-US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en-US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en-US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en-US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endParaRPr lang="en-US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Arial Black" panose="020B0A04020102020204" pitchFamily="34" charset="0"/>
              </a:rPr>
              <a:t>Barbedo </a:t>
            </a:r>
            <a:r>
              <a:rPr lang="en-US" dirty="0" err="1">
                <a:latin typeface="Arial Black" panose="020B0A04020102020204" pitchFamily="34" charset="0"/>
              </a:rPr>
              <a:t>sentia</a:t>
            </a:r>
            <a:r>
              <a:rPr lang="en-US" dirty="0">
                <a:latin typeface="Arial Black" panose="020B0A04020102020204" pitchFamily="34" charset="0"/>
              </a:rPr>
              <a:t> que, </a:t>
            </a:r>
            <a:r>
              <a:rPr lang="en-US" dirty="0" err="1">
                <a:latin typeface="Arial Black" panose="020B0A04020102020204" pitchFamily="34" charset="0"/>
              </a:rPr>
              <a:t>neste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contexto</a:t>
            </a:r>
            <a:r>
              <a:rPr lang="en-US" dirty="0">
                <a:latin typeface="Arial Black" panose="020B0A04020102020204" pitchFamily="34" charset="0"/>
              </a:rPr>
              <a:t>, </a:t>
            </a: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a </a:t>
            </a:r>
            <a:r>
              <a:rPr lang="en-US" dirty="0" err="1">
                <a:solidFill>
                  <a:srgbClr val="FF0000"/>
                </a:solidFill>
                <a:latin typeface="Arial Black" panose="020B0A04020102020204" pitchFamily="34" charset="0"/>
              </a:rPr>
              <a:t>pressão</a:t>
            </a: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 das </a:t>
            </a:r>
            <a:r>
              <a:rPr lang="en-US" dirty="0" err="1">
                <a:solidFill>
                  <a:srgbClr val="FF0000"/>
                </a:solidFill>
                <a:latin typeface="Arial Black" panose="020B0A04020102020204" pitchFamily="34" charset="0"/>
              </a:rPr>
              <a:t>potências</a:t>
            </a: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 Black" panose="020B0A04020102020204" pitchFamily="34" charset="0"/>
              </a:rPr>
              <a:t>ocidentais</a:t>
            </a: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 Black" panose="020B0A04020102020204" pitchFamily="34" charset="0"/>
              </a:rPr>
              <a:t>estava</a:t>
            </a: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 a </a:t>
            </a:r>
            <a:r>
              <a:rPr lang="en-US" dirty="0" err="1">
                <a:solidFill>
                  <a:srgbClr val="FF0000"/>
                </a:solidFill>
                <a:latin typeface="Arial Black" panose="020B0A04020102020204" pitchFamily="34" charset="0"/>
              </a:rPr>
              <a:t>crescer</a:t>
            </a: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 sobre o </a:t>
            </a:r>
            <a:r>
              <a:rPr lang="en-US" dirty="0" err="1">
                <a:solidFill>
                  <a:srgbClr val="FF0000"/>
                </a:solidFill>
                <a:latin typeface="Arial Black" panose="020B0A04020102020204" pitchFamily="34" charset="0"/>
              </a:rPr>
              <a:t>governo</a:t>
            </a: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 Black" panose="020B0A04020102020204" pitchFamily="34" charset="0"/>
              </a:rPr>
              <a:t>português</a:t>
            </a: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 para </a:t>
            </a:r>
            <a:r>
              <a:rPr lang="en-US" dirty="0" err="1">
                <a:solidFill>
                  <a:srgbClr val="FF0000"/>
                </a:solidFill>
                <a:latin typeface="Arial Black" panose="020B0A04020102020204" pitchFamily="34" charset="0"/>
              </a:rPr>
              <a:t>deixar</a:t>
            </a: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 Black" panose="020B0A04020102020204" pitchFamily="34" charset="0"/>
              </a:rPr>
              <a:t>desaparecer</a:t>
            </a: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 a </a:t>
            </a:r>
            <a:r>
              <a:rPr lang="en-US" dirty="0" err="1">
                <a:solidFill>
                  <a:srgbClr val="FF0000"/>
                </a:solidFill>
                <a:latin typeface="Arial Black" panose="020B0A04020102020204" pitchFamily="34" charset="0"/>
              </a:rPr>
              <a:t>questão</a:t>
            </a: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 de T-L da Agenda da Assembleia-</a:t>
            </a:r>
            <a:r>
              <a:rPr lang="en-US" dirty="0" err="1">
                <a:solidFill>
                  <a:srgbClr val="FF0000"/>
                </a:solidFill>
                <a:latin typeface="Arial Black" panose="020B0A04020102020204" pitchFamily="34" charset="0"/>
              </a:rPr>
              <a:t>Geral</a:t>
            </a: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 da </a:t>
            </a:r>
            <a:r>
              <a:rPr lang="en-US" dirty="0" err="1">
                <a:solidFill>
                  <a:srgbClr val="FF0000"/>
                </a:solidFill>
                <a:latin typeface="Arial Black" panose="020B0A04020102020204" pitchFamily="34" charset="0"/>
              </a:rPr>
              <a:t>ONU</a:t>
            </a: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, para </a:t>
            </a:r>
            <a:r>
              <a:rPr lang="en-US" dirty="0" err="1">
                <a:solidFill>
                  <a:srgbClr val="FF0000"/>
                </a:solidFill>
                <a:latin typeface="Arial Black" panose="020B0A04020102020204" pitchFamily="34" charset="0"/>
              </a:rPr>
              <a:t>viabilizar</a:t>
            </a: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 a </a:t>
            </a:r>
            <a:r>
              <a:rPr lang="en-US" dirty="0" err="1">
                <a:solidFill>
                  <a:srgbClr val="FF0000"/>
                </a:solidFill>
                <a:latin typeface="Arial Black" panose="020B0A04020102020204" pitchFamily="34" charset="0"/>
              </a:rPr>
              <a:t>anexação</a:t>
            </a: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 de T-L na </a:t>
            </a:r>
            <a:r>
              <a:rPr lang="en-US" dirty="0" err="1">
                <a:solidFill>
                  <a:srgbClr val="FF0000"/>
                </a:solidFill>
                <a:latin typeface="Arial Black" panose="020B0A04020102020204" pitchFamily="34" charset="0"/>
              </a:rPr>
              <a:t>Indonésia</a:t>
            </a: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91" y="1370174"/>
            <a:ext cx="6518493" cy="365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1538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B64E89A9-5020-459A-9B8A-436934F608C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726799" y="1094717"/>
            <a:ext cx="1069450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exigência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FRETILIN para que Portugal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reconhecesse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RDTL,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autoproclamada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28 de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novembro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1975,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fragilizava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posição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portuguesa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ONU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representante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Povo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Território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GB" dirty="0">
              <a:solidFill>
                <a:srgbClr val="222222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isso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junho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1981, Barbedo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insistiu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mais uma vez, na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imperiosa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necessidade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FRETILIN mudar 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estratégia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pré-condição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a solidariedade (da CDPM-Porto)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poder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desenvolver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um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grande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trabalho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politico 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diplomático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 modo 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convencer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AR e o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Governo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Português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assumir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uma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firme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attitude de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acordo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 as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responsabilidades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deveres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cabiam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Portugal,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como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Potência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Administrante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Timor </a:t>
            </a:r>
            <a:r>
              <a:rPr lang="en-GB" dirty="0" err="1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Português</a:t>
            </a:r>
            <a:r>
              <a:rPr lang="en-GB" dirty="0">
                <a:solidFill>
                  <a:srgbClr val="22222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0964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B64E89A9-5020-459A-9B8A-436934F608C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CaixaDeTexto 5"/>
          <p:cNvSpPr txBox="1"/>
          <p:nvPr/>
        </p:nvSpPr>
        <p:spPr>
          <a:xfrm>
            <a:off x="0" y="1114097"/>
            <a:ext cx="12192000" cy="2154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7" name="CaixaDeTexto 6"/>
          <p:cNvSpPr txBox="1"/>
          <p:nvPr/>
        </p:nvSpPr>
        <p:spPr>
          <a:xfrm>
            <a:off x="504825" y="2223141"/>
            <a:ext cx="11409269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latin typeface="Arial Black" panose="020B0A04020102020204" pitchFamily="34" charset="0"/>
              </a:rPr>
              <a:t>Felizmente</a:t>
            </a:r>
            <a:r>
              <a:rPr lang="en-US" dirty="0">
                <a:latin typeface="Arial Black" panose="020B0A04020102020204" pitchFamily="34" charset="0"/>
              </a:rPr>
              <a:t>, </a:t>
            </a:r>
            <a:r>
              <a:rPr lang="en-US" dirty="0" err="1">
                <a:latin typeface="Arial Black" panose="020B0A04020102020204" pitchFamily="34" charset="0"/>
              </a:rPr>
              <a:t>em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agosto</a:t>
            </a:r>
            <a:r>
              <a:rPr lang="en-US" dirty="0">
                <a:latin typeface="Arial Black" panose="020B0A04020102020204" pitchFamily="34" charset="0"/>
              </a:rPr>
              <a:t> de 1981, Abílio Araújo e </a:t>
            </a:r>
            <a:r>
              <a:rPr lang="en-US" dirty="0" err="1">
                <a:latin typeface="Arial Black" panose="020B0A04020102020204" pitchFamily="34" charset="0"/>
              </a:rPr>
              <a:t>restantes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líderes</a:t>
            </a:r>
            <a:r>
              <a:rPr lang="en-US" dirty="0">
                <a:latin typeface="Arial Black" panose="020B0A04020102020204" pitchFamily="34" charset="0"/>
              </a:rPr>
              <a:t> da </a:t>
            </a:r>
            <a:r>
              <a:rPr lang="en-US" dirty="0" err="1">
                <a:latin typeface="Arial Black" panose="020B0A04020102020204" pitchFamily="34" charset="0"/>
              </a:rPr>
              <a:t>Fretilin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concordaram</a:t>
            </a:r>
            <a:r>
              <a:rPr lang="en-US" dirty="0">
                <a:latin typeface="Arial Black" panose="020B0A04020102020204" pitchFamily="34" charset="0"/>
              </a:rPr>
              <a:t> com a </a:t>
            </a:r>
            <a:r>
              <a:rPr lang="en-US" dirty="0" err="1">
                <a:latin typeface="Arial Black" panose="020B0A04020102020204" pitchFamily="34" charset="0"/>
              </a:rPr>
              <a:t>estratégia</a:t>
            </a:r>
            <a:r>
              <a:rPr lang="en-US" dirty="0">
                <a:latin typeface="Arial Black" panose="020B0A04020102020204" pitchFamily="34" charset="0"/>
              </a:rPr>
              <a:t> da CDPM- Porto e António Barbedo de Magalhães </a:t>
            </a:r>
            <a:r>
              <a:rPr lang="en-US" dirty="0" err="1">
                <a:latin typeface="Arial Black" panose="020B0A04020102020204" pitchFamily="34" charset="0"/>
              </a:rPr>
              <a:t>pode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desenvolver</a:t>
            </a:r>
            <a:r>
              <a:rPr lang="en-US" dirty="0">
                <a:latin typeface="Arial Black" panose="020B0A040201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 Black" panose="020B0A04020102020204" pitchFamily="34" charset="0"/>
              </a:rPr>
              <a:t>o </a:t>
            </a:r>
            <a:r>
              <a:rPr lang="en-US" dirty="0" err="1">
                <a:latin typeface="Arial Black" panose="020B0A04020102020204" pitchFamily="34" charset="0"/>
              </a:rPr>
              <a:t>trabalho</a:t>
            </a:r>
            <a:r>
              <a:rPr lang="en-US" dirty="0">
                <a:latin typeface="Arial Black" panose="020B0A04020102020204" pitchFamily="34" charset="0"/>
              </a:rPr>
              <a:t> politico e </a:t>
            </a:r>
            <a:r>
              <a:rPr lang="en-US" dirty="0" err="1">
                <a:latin typeface="Arial Black" panose="020B0A04020102020204" pitchFamily="34" charset="0"/>
              </a:rPr>
              <a:t>diplomático</a:t>
            </a:r>
            <a:r>
              <a:rPr lang="en-US" dirty="0">
                <a:latin typeface="Arial Black" panose="020B0A04020102020204" pitchFamily="34" charset="0"/>
              </a:rPr>
              <a:t> que </a:t>
            </a:r>
            <a:r>
              <a:rPr lang="en-US" dirty="0" err="1">
                <a:latin typeface="Arial Black" panose="020B0A04020102020204" pitchFamily="34" charset="0"/>
              </a:rPr>
              <a:t>considerava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imprescindível</a:t>
            </a:r>
            <a:r>
              <a:rPr lang="en-US" dirty="0">
                <a:latin typeface="Arial Black" panose="020B0A04020102020204" pitchFamily="34" charset="0"/>
              </a:rPr>
              <a:t> junto de </a:t>
            </a:r>
            <a:r>
              <a:rPr lang="en-US" dirty="0" err="1">
                <a:latin typeface="Arial Black" panose="020B0A04020102020204" pitchFamily="34" charset="0"/>
              </a:rPr>
              <a:t>todos</a:t>
            </a:r>
            <a:r>
              <a:rPr lang="en-US" dirty="0">
                <a:latin typeface="Arial Black" panose="020B0A04020102020204" pitchFamily="34" charset="0"/>
              </a:rPr>
              <a:t> os </a:t>
            </a:r>
            <a:r>
              <a:rPr lang="en-US" dirty="0" err="1">
                <a:latin typeface="Arial Black" panose="020B0A04020102020204" pitchFamily="34" charset="0"/>
              </a:rPr>
              <a:t>partidos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representados</a:t>
            </a:r>
            <a:r>
              <a:rPr lang="en-US" dirty="0">
                <a:latin typeface="Arial Black" panose="020B0A04020102020204" pitchFamily="34" charset="0"/>
              </a:rPr>
              <a:t> na Assembleia da </a:t>
            </a:r>
            <a:r>
              <a:rPr lang="en-US" dirty="0" err="1">
                <a:latin typeface="Arial Black" panose="020B0A04020102020204" pitchFamily="34" charset="0"/>
              </a:rPr>
              <a:t>República</a:t>
            </a:r>
            <a:r>
              <a:rPr lang="en-US" dirty="0">
                <a:latin typeface="Arial Black" panose="020B0A04020102020204" pitchFamily="34" charset="0"/>
              </a:rPr>
              <a:t>, </a:t>
            </a:r>
            <a:r>
              <a:rPr lang="en-US" dirty="0" err="1">
                <a:latin typeface="Arial Black" panose="020B0A04020102020204" pitchFamily="34" charset="0"/>
              </a:rPr>
              <a:t>sem</a:t>
            </a:r>
            <a:r>
              <a:rPr lang="en-US" dirty="0">
                <a:latin typeface="Arial Black" panose="020B0A04020102020204" pitchFamily="34" charset="0"/>
              </a:rPr>
              <a:t> uma </a:t>
            </a:r>
            <a:r>
              <a:rPr lang="en-US" dirty="0" err="1">
                <a:latin typeface="Arial Black" panose="020B0A04020102020204" pitchFamily="34" charset="0"/>
              </a:rPr>
              <a:t>única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exceção</a:t>
            </a:r>
            <a:r>
              <a:rPr lang="en-US" dirty="0">
                <a:latin typeface="Arial Black" panose="020B0A04020102020204" pitchFamily="34" charset="0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779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B64E89A9-5020-459A-9B8A-436934F608C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327992" y="1665049"/>
            <a:ext cx="115095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 Black" panose="020B0A04020102020204" pitchFamily="34" charset="0"/>
              </a:rPr>
              <a:t>Em </a:t>
            </a:r>
            <a:r>
              <a:rPr lang="en-US" dirty="0" err="1">
                <a:latin typeface="Arial Black" panose="020B0A04020102020204" pitchFamily="34" charset="0"/>
              </a:rPr>
              <a:t>agosto</a:t>
            </a:r>
            <a:r>
              <a:rPr lang="en-US" dirty="0">
                <a:latin typeface="Arial Black" panose="020B0A04020102020204" pitchFamily="34" charset="0"/>
              </a:rPr>
              <a:t> de 1981, durante as férias que fez na </a:t>
            </a:r>
            <a:r>
              <a:rPr lang="en-US" dirty="0" err="1">
                <a:latin typeface="Arial Black" panose="020B0A04020102020204" pitchFamily="34" charset="0"/>
              </a:rPr>
              <a:t>Bélgica</a:t>
            </a:r>
            <a:r>
              <a:rPr lang="en-US" dirty="0">
                <a:latin typeface="Arial Black" panose="020B0A04020102020204" pitchFamily="34" charset="0"/>
              </a:rPr>
              <a:t> e na </a:t>
            </a:r>
            <a:r>
              <a:rPr lang="en-US" dirty="0" err="1">
                <a:latin typeface="Arial Black" panose="020B0A04020102020204" pitchFamily="34" charset="0"/>
              </a:rPr>
              <a:t>Holanda</a:t>
            </a:r>
            <a:r>
              <a:rPr lang="en-US" dirty="0">
                <a:latin typeface="Arial Black" panose="020B0A04020102020204" pitchFamily="34" charset="0"/>
              </a:rPr>
              <a:t>, Barbedo fez </a:t>
            </a:r>
            <a:r>
              <a:rPr lang="en-US" dirty="0" err="1">
                <a:latin typeface="Arial Black" panose="020B0A04020102020204" pitchFamily="34" charset="0"/>
              </a:rPr>
              <a:t>contactos</a:t>
            </a:r>
            <a:r>
              <a:rPr lang="en-US" dirty="0">
                <a:latin typeface="Arial Black" panose="020B0A04020102020204" pitchFamily="34" charset="0"/>
              </a:rPr>
              <a:t> com </a:t>
            </a:r>
            <a:r>
              <a:rPr lang="en-US" dirty="0" err="1">
                <a:latin typeface="Arial Black" panose="020B0A04020102020204" pitchFamily="34" charset="0"/>
              </a:rPr>
              <a:t>parlamentares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belgas</a:t>
            </a:r>
            <a:r>
              <a:rPr lang="en-US" dirty="0">
                <a:latin typeface="Arial Black" panose="020B0A04020102020204" pitchFamily="34" charset="0"/>
              </a:rPr>
              <a:t> e </a:t>
            </a:r>
            <a:r>
              <a:rPr lang="en-US" dirty="0" err="1">
                <a:latin typeface="Arial Black" panose="020B0A04020102020204" pitchFamily="34" charset="0"/>
              </a:rPr>
              <a:t>europeus</a:t>
            </a:r>
            <a:r>
              <a:rPr lang="en-US" dirty="0">
                <a:latin typeface="Arial Black" panose="020B0A04020102020204" pitchFamily="34" charset="0"/>
              </a:rPr>
              <a:t> ou os </a:t>
            </a:r>
            <a:r>
              <a:rPr lang="en-US" dirty="0" err="1">
                <a:latin typeface="Arial Black" panose="020B0A04020102020204" pitchFamily="34" charset="0"/>
              </a:rPr>
              <a:t>seus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secretariados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em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Bruxelas</a:t>
            </a:r>
            <a:r>
              <a:rPr lang="en-US" dirty="0">
                <a:latin typeface="Arial Black" panose="020B0A04020102020204" pitchFamily="34" charset="0"/>
              </a:rPr>
              <a:t>. </a:t>
            </a:r>
            <a:r>
              <a:rPr lang="en-US" dirty="0" err="1">
                <a:latin typeface="Arial Black" panose="020B0A04020102020204" pitchFamily="34" charset="0"/>
              </a:rPr>
              <a:t>Ficou</a:t>
            </a:r>
            <a:r>
              <a:rPr lang="en-US" dirty="0">
                <a:latin typeface="Arial Black" panose="020B0A04020102020204" pitchFamily="34" charset="0"/>
              </a:rPr>
              <a:t>, </a:t>
            </a:r>
            <a:r>
              <a:rPr lang="en-US" dirty="0" err="1">
                <a:latin typeface="Arial Black" panose="020B0A04020102020204" pitchFamily="34" charset="0"/>
              </a:rPr>
              <a:t>assim</a:t>
            </a:r>
            <a:r>
              <a:rPr lang="en-US" dirty="0">
                <a:latin typeface="Arial Black" panose="020B0A04020102020204" pitchFamily="34" charset="0"/>
              </a:rPr>
              <a:t>, a saber que </a:t>
            </a:r>
            <a:r>
              <a:rPr lang="en-US" dirty="0" err="1">
                <a:latin typeface="Arial Black" panose="020B0A04020102020204" pitchFamily="34" charset="0"/>
              </a:rPr>
              <a:t>em</a:t>
            </a:r>
            <a:r>
              <a:rPr lang="en-US" dirty="0">
                <a:latin typeface="Arial Black" panose="020B0A04020102020204" pitchFamily="34" charset="0"/>
              </a:rPr>
              <a:t> 23 de </a:t>
            </a:r>
            <a:r>
              <a:rPr lang="en-US" dirty="0" err="1">
                <a:latin typeface="Arial Black" panose="020B0A04020102020204" pitchFamily="34" charset="0"/>
              </a:rPr>
              <a:t>maio</a:t>
            </a:r>
            <a:r>
              <a:rPr lang="en-US" dirty="0">
                <a:latin typeface="Arial Black" panose="020B0A04020102020204" pitchFamily="34" charset="0"/>
              </a:rPr>
              <a:t> de 1980 o </a:t>
            </a:r>
            <a:r>
              <a:rPr lang="en-US" dirty="0" err="1">
                <a:latin typeface="Arial Black" panose="020B0A04020102020204" pitchFamily="34" charset="0"/>
              </a:rPr>
              <a:t>Parlamento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Europeu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tinha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aprovado</a:t>
            </a:r>
            <a:r>
              <a:rPr lang="en-US" dirty="0">
                <a:latin typeface="Arial Black" panose="020B0A04020102020204" pitchFamily="34" charset="0"/>
              </a:rPr>
              <a:t> uma proposta, da </a:t>
            </a:r>
            <a:r>
              <a:rPr lang="en-US" dirty="0" err="1">
                <a:latin typeface="Arial Black" panose="020B0A04020102020204" pitchFamily="34" charset="0"/>
              </a:rPr>
              <a:t>eurodeputada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socialista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GB" dirty="0" err="1">
                <a:latin typeface="Arial Black" panose="020B0A04020102020204" pitchFamily="34" charset="0"/>
              </a:rPr>
              <a:t>Ien</a:t>
            </a:r>
            <a:r>
              <a:rPr lang="en-GB" dirty="0">
                <a:latin typeface="Arial Black" panose="020B0A04020102020204" pitchFamily="34" charset="0"/>
              </a:rPr>
              <a:t> van den Heuvel, de uma </a:t>
            </a:r>
            <a:r>
              <a:rPr lang="en-GB" dirty="0" err="1">
                <a:latin typeface="Arial Black" panose="020B0A04020102020204" pitchFamily="34" charset="0"/>
              </a:rPr>
              <a:t>Resolução</a:t>
            </a:r>
            <a:r>
              <a:rPr lang="en-GB" dirty="0">
                <a:latin typeface="Arial Black" panose="020B0A04020102020204" pitchFamily="34" charset="0"/>
              </a:rPr>
              <a:t> que </a:t>
            </a:r>
            <a:r>
              <a:rPr lang="en-GB" dirty="0" err="1">
                <a:latin typeface="Arial Black" panose="020B0A04020102020204" pitchFamily="34" charset="0"/>
              </a:rPr>
              <a:t>propunha</a:t>
            </a:r>
            <a:r>
              <a:rPr lang="en-GB" dirty="0">
                <a:latin typeface="Arial Black" panose="020B0A04020102020204" pitchFamily="34" charset="0"/>
              </a:rPr>
              <a:t> que se </a:t>
            </a:r>
            <a:r>
              <a:rPr lang="en-GB" dirty="0" err="1">
                <a:latin typeface="Arial Black" panose="020B0A04020102020204" pitchFamily="34" charset="0"/>
              </a:rPr>
              <a:t>criasse</a:t>
            </a:r>
            <a:r>
              <a:rPr lang="en-GB" dirty="0">
                <a:latin typeface="Arial Black" panose="020B0A04020102020204" pitchFamily="34" charset="0"/>
              </a:rPr>
              <a:t> uma </a:t>
            </a:r>
            <a:r>
              <a:rPr lang="en-GB" dirty="0" err="1">
                <a:latin typeface="Arial Black" panose="020B0A04020102020204" pitchFamily="34" charset="0"/>
              </a:rPr>
              <a:t>comissão</a:t>
            </a:r>
            <a:r>
              <a:rPr lang="en-GB" dirty="0">
                <a:latin typeface="Arial Black" panose="020B0A04020102020204" pitchFamily="34" charset="0"/>
              </a:rPr>
              <a:t> </a:t>
            </a:r>
            <a:r>
              <a:rPr lang="en-GB" dirty="0" err="1">
                <a:latin typeface="Arial Black" panose="020B0A04020102020204" pitchFamily="34" charset="0"/>
              </a:rPr>
              <a:t>internacional</a:t>
            </a:r>
            <a:r>
              <a:rPr lang="en-GB" dirty="0">
                <a:latin typeface="Arial Black" panose="020B0A04020102020204" pitchFamily="34" charset="0"/>
              </a:rPr>
              <a:t> para </a:t>
            </a:r>
            <a:r>
              <a:rPr lang="en-GB" dirty="0" err="1">
                <a:latin typeface="Arial Black" panose="020B0A04020102020204" pitchFamily="34" charset="0"/>
              </a:rPr>
              <a:t>investigar</a:t>
            </a:r>
            <a:r>
              <a:rPr lang="en-GB" dirty="0">
                <a:latin typeface="Arial Black" panose="020B0A04020102020204" pitchFamily="34" charset="0"/>
              </a:rPr>
              <a:t> as </a:t>
            </a:r>
            <a:r>
              <a:rPr lang="en-GB" dirty="0" err="1">
                <a:latin typeface="Arial Black" panose="020B0A04020102020204" pitchFamily="34" charset="0"/>
              </a:rPr>
              <a:t>violações</a:t>
            </a:r>
            <a:r>
              <a:rPr lang="en-GB" dirty="0">
                <a:latin typeface="Arial Black" panose="020B0A04020102020204" pitchFamily="34" charset="0"/>
              </a:rPr>
              <a:t> dos </a:t>
            </a:r>
            <a:r>
              <a:rPr lang="en-GB" dirty="0" err="1">
                <a:latin typeface="Arial Black" panose="020B0A04020102020204" pitchFamily="34" charset="0"/>
              </a:rPr>
              <a:t>Direitos</a:t>
            </a:r>
            <a:r>
              <a:rPr lang="en-GB" dirty="0">
                <a:latin typeface="Arial Black" panose="020B0A04020102020204" pitchFamily="34" charset="0"/>
              </a:rPr>
              <a:t> Humanos </a:t>
            </a:r>
            <a:r>
              <a:rPr lang="en-GB" dirty="0" err="1">
                <a:latin typeface="Arial Black" panose="020B0A04020102020204" pitchFamily="34" charset="0"/>
              </a:rPr>
              <a:t>em</a:t>
            </a:r>
            <a:r>
              <a:rPr lang="en-GB" dirty="0">
                <a:latin typeface="Arial Black" panose="020B0A04020102020204" pitchFamily="34" charset="0"/>
              </a:rPr>
              <a:t> Timor-Leste </a:t>
            </a:r>
            <a:r>
              <a:rPr lang="en-GB" dirty="0" err="1">
                <a:latin typeface="Arial Black" panose="020B0A04020102020204" pitchFamily="34" charset="0"/>
              </a:rPr>
              <a:t>desde</a:t>
            </a:r>
            <a:r>
              <a:rPr lang="en-GB" dirty="0">
                <a:latin typeface="Arial Black" panose="020B0A04020102020204" pitchFamily="34" charset="0"/>
              </a:rPr>
              <a:t> a </a:t>
            </a:r>
            <a:r>
              <a:rPr lang="en-GB" dirty="0" err="1">
                <a:latin typeface="Arial Black" panose="020B0A04020102020204" pitchFamily="34" charset="0"/>
              </a:rPr>
              <a:t>invasão</a:t>
            </a:r>
            <a:r>
              <a:rPr lang="en-GB" dirty="0">
                <a:latin typeface="Arial Black" panose="020B0A04020102020204" pitchFamily="34" charset="0"/>
              </a:rPr>
              <a:t>.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2810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delo de apresentaçã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Modelo de apresentaçã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3527</TotalTime>
  <Words>3174</Words>
  <Application>Microsoft Office PowerPoint</Application>
  <PresentationFormat>Widescreen</PresentationFormat>
  <Paragraphs>172</Paragraphs>
  <Slides>55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55</vt:i4>
      </vt:variant>
    </vt:vector>
  </HeadingPairs>
  <TitlesOfParts>
    <vt:vector size="64" baseType="lpstr">
      <vt:lpstr>Arial</vt:lpstr>
      <vt:lpstr>Arial Black</vt:lpstr>
      <vt:lpstr>Calibri</vt:lpstr>
      <vt:lpstr>Calibri Light</vt:lpstr>
      <vt:lpstr>Oxygen</vt:lpstr>
      <vt:lpstr>Times New Roman</vt:lpstr>
      <vt:lpstr>Office Theme</vt:lpstr>
      <vt:lpstr>Modelo de apresentação personalizado</vt:lpstr>
      <vt:lpstr>1_Modelo de apresentação personalizado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Teresa Soares</dc:creator>
  <cp:lastModifiedBy>AICL</cp:lastModifiedBy>
  <cp:revision>290</cp:revision>
  <cp:lastPrinted>2018-11-23T21:41:56Z</cp:lastPrinted>
  <dcterms:created xsi:type="dcterms:W3CDTF">2018-04-04T16:08:48Z</dcterms:created>
  <dcterms:modified xsi:type="dcterms:W3CDTF">2019-03-21T12:50:51Z</dcterms:modified>
</cp:coreProperties>
</file>