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2" r:id="rId8"/>
    <p:sldId id="262" r:id="rId9"/>
    <p:sldId id="263" r:id="rId10"/>
    <p:sldId id="264" r:id="rId11"/>
    <p:sldId id="265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82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7314B-3069-42C9-B529-5782DEE82BA4}" type="datetimeFigureOut">
              <a:rPr lang="pl-PL" smtClean="0"/>
              <a:t>18.03.2019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77D7A-3BAE-43C1-8BBF-11650D8F64F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943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7314B-3069-42C9-B529-5782DEE82BA4}" type="datetimeFigureOut">
              <a:rPr lang="pl-PL" smtClean="0"/>
              <a:t>18.03.2019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77D7A-3BAE-43C1-8BBF-11650D8F64F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5428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7314B-3069-42C9-B529-5782DEE82BA4}" type="datetimeFigureOut">
              <a:rPr lang="pl-PL" smtClean="0"/>
              <a:t>18.03.2019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77D7A-3BAE-43C1-8BBF-11650D8F64F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2929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7314B-3069-42C9-B529-5782DEE82BA4}" type="datetimeFigureOut">
              <a:rPr lang="pl-PL" smtClean="0"/>
              <a:t>18.03.2019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77D7A-3BAE-43C1-8BBF-11650D8F64F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0871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7314B-3069-42C9-B529-5782DEE82BA4}" type="datetimeFigureOut">
              <a:rPr lang="pl-PL" smtClean="0"/>
              <a:t>18.03.2019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77D7A-3BAE-43C1-8BBF-11650D8F64F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5213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7314B-3069-42C9-B529-5782DEE82BA4}" type="datetimeFigureOut">
              <a:rPr lang="pl-PL" smtClean="0"/>
              <a:t>18.03.2019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77D7A-3BAE-43C1-8BBF-11650D8F64F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546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7314B-3069-42C9-B529-5782DEE82BA4}" type="datetimeFigureOut">
              <a:rPr lang="pl-PL" smtClean="0"/>
              <a:t>18.03.2019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77D7A-3BAE-43C1-8BBF-11650D8F64F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241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7314B-3069-42C9-B529-5782DEE82BA4}" type="datetimeFigureOut">
              <a:rPr lang="pl-PL" smtClean="0"/>
              <a:t>18.03.2019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77D7A-3BAE-43C1-8BBF-11650D8F64F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070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7314B-3069-42C9-B529-5782DEE82BA4}" type="datetimeFigureOut">
              <a:rPr lang="pl-PL" smtClean="0"/>
              <a:t>18.03.2019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77D7A-3BAE-43C1-8BBF-11650D8F64F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9126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7314B-3069-42C9-B529-5782DEE82BA4}" type="datetimeFigureOut">
              <a:rPr lang="pl-PL" smtClean="0"/>
              <a:t>18.03.2019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77D7A-3BAE-43C1-8BBF-11650D8F64F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5425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7314B-3069-42C9-B529-5782DEE82BA4}" type="datetimeFigureOut">
              <a:rPr lang="pl-PL" smtClean="0"/>
              <a:t>18.03.2019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77D7A-3BAE-43C1-8BBF-11650D8F64F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7086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7314B-3069-42C9-B529-5782DEE82BA4}" type="datetimeFigureOut">
              <a:rPr lang="pl-PL" smtClean="0"/>
              <a:t>18.03.2019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77D7A-3BAE-43C1-8BBF-11650D8F64F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7654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ankarski.com/" TargetMode="External"/><Relationship Id="rId2" Type="http://schemas.openxmlformats.org/officeDocument/2006/relationships/hyperlink" Target="https://www.youtube.com/watch?v=6JEdb8NQXbw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31 </a:t>
            </a:r>
            <a:r>
              <a:rPr lang="pt-PT" dirty="0"/>
              <a:t>C</a:t>
            </a:r>
            <a:r>
              <a:rPr lang="pl-PL" dirty="0" err="1"/>
              <a:t>ol</a:t>
            </a:r>
            <a:r>
              <a:rPr lang="pt-PT" dirty="0"/>
              <a:t>ó</a:t>
            </a:r>
            <a:r>
              <a:rPr lang="pl-PL" dirty="0" err="1"/>
              <a:t>quio</a:t>
            </a:r>
            <a:r>
              <a:rPr lang="pl-PL" dirty="0"/>
              <a:t> da AICL, </a:t>
            </a:r>
            <a:r>
              <a:rPr lang="pl-PL" dirty="0" err="1"/>
              <a:t>Belmonte</a:t>
            </a:r>
            <a:r>
              <a:rPr lang="pl-PL" dirty="0"/>
              <a:t>, Portugal, 12 – 15.04.2019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PT" dirty="0"/>
              <a:t>Anna Kalewska (U. Varsóvia)</a:t>
            </a:r>
          </a:p>
          <a:p>
            <a:r>
              <a:rPr lang="pt-PT" dirty="0"/>
              <a:t>Jan Karski contra o Holocausto.</a:t>
            </a:r>
          </a:p>
          <a:p>
            <a:r>
              <a:rPr lang="pt-PT" dirty="0"/>
              <a:t>História do herói polaco que tentou travar massacre de judeus na Europa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168230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2400" b="1" dirty="0"/>
              <a:t>Jan Karski in Yad Vashem, 1982</a:t>
            </a:r>
            <a:br>
              <a:rPr lang="pt-PT" sz="2400" b="1" dirty="0"/>
            </a:br>
            <a:r>
              <a:rPr lang="pt-PT" sz="1800" dirty="0"/>
              <a:t>The World Holocaust Remembrance Center</a:t>
            </a:r>
            <a:endParaRPr lang="pl-PL" sz="1800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484784"/>
            <a:ext cx="6919780" cy="4248000"/>
          </a:xfrm>
        </p:spPr>
      </p:pic>
    </p:spTree>
    <p:extLst>
      <p:ext uri="{BB962C8B-B14F-4D97-AF65-F5344CB8AC3E}">
        <p14:creationId xmlns:p14="http://schemas.microsoft.com/office/powerpoint/2010/main" val="4045804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2400" b="1" dirty="0"/>
              <a:t>Jan Karski – o cidadão do Mundo</a:t>
            </a:r>
            <a:endParaRPr lang="pl-PL" sz="2400" b="1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PT" dirty="0"/>
              <a:t>Estátua de Jan Karski na Universidade de Georgetown, Wikimedia Commons</a:t>
            </a:r>
            <a:endParaRPr lang="pl-PL" dirty="0"/>
          </a:p>
        </p:txBody>
      </p:sp>
      <p:pic>
        <p:nvPicPr>
          <p:cNvPr id="9" name="Symbol zastępczy zawartości 8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298" y="3032272"/>
            <a:ext cx="3696000" cy="2772000"/>
          </a:xfrm>
        </p:spPr>
      </p:pic>
      <p:sp>
        <p:nvSpPr>
          <p:cNvPr id="7" name="Symbol zastępczy tekstu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PT" dirty="0"/>
              <a:t>Árvore de Jan Karski no Yad Vashem Institute, Wikimedia Commons</a:t>
            </a:r>
            <a:endParaRPr lang="pl-PL" dirty="0"/>
          </a:p>
        </p:txBody>
      </p:sp>
      <p:pic>
        <p:nvPicPr>
          <p:cNvPr id="10" name="Symbol zastępczy zawartości 9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2276872"/>
            <a:ext cx="3132000" cy="4176000"/>
          </a:xfrm>
        </p:spPr>
      </p:pic>
    </p:spTree>
    <p:extLst>
      <p:ext uri="{BB962C8B-B14F-4D97-AF65-F5344CB8AC3E}">
        <p14:creationId xmlns:p14="http://schemas.microsoft.com/office/powerpoint/2010/main" val="22741963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2000" b="1" dirty="0"/>
              <a:t>Jan Karski no seu quarto no Museu da Cidade de </a:t>
            </a:r>
            <a:r>
              <a:rPr lang="pl-PL" sz="2000" b="1" dirty="0"/>
              <a:t>Łódź</a:t>
            </a:r>
            <a:r>
              <a:rPr lang="pt-PT" sz="2000" b="1" dirty="0"/>
              <a:t>, 1999</a:t>
            </a:r>
            <a:r>
              <a:rPr lang="pl-PL" sz="2000" b="1" dirty="0"/>
              <a:t>, Pol</a:t>
            </a:r>
            <a:r>
              <a:rPr lang="pt-PT" sz="2000" b="1" dirty="0"/>
              <a:t>ó</a:t>
            </a:r>
            <a:r>
              <a:rPr lang="pl-PL" sz="2000" b="1" dirty="0" err="1"/>
              <a:t>nia</a:t>
            </a:r>
            <a:br>
              <a:rPr lang="pl-PL" sz="2000" b="1" dirty="0"/>
            </a:br>
            <a:r>
              <a:rPr lang="pl-PL" sz="1800" dirty="0"/>
              <a:t>Jan Karski </a:t>
            </a:r>
            <a:r>
              <a:rPr lang="pl-PL" sz="1800" dirty="0" err="1"/>
              <a:t>Educational</a:t>
            </a:r>
            <a:r>
              <a:rPr lang="pl-PL" sz="1800" dirty="0"/>
              <a:t> Foundation</a:t>
            </a:r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628800"/>
            <a:ext cx="6438457" cy="4464000"/>
          </a:xfrm>
        </p:spPr>
      </p:pic>
    </p:spTree>
    <p:extLst>
      <p:ext uri="{BB962C8B-B14F-4D97-AF65-F5344CB8AC3E}">
        <p14:creationId xmlns:p14="http://schemas.microsoft.com/office/powerpoint/2010/main" val="42646969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8229600" cy="1143000"/>
          </a:xfrm>
        </p:spPr>
        <p:txBody>
          <a:bodyPr>
            <a:normAutofit/>
          </a:bodyPr>
          <a:lstStyle/>
          <a:p>
            <a:r>
              <a:rPr lang="pl-PL" sz="2000" b="1" dirty="0" err="1"/>
              <a:t>Banquinho</a:t>
            </a:r>
            <a:r>
              <a:rPr lang="pl-PL" sz="2000" b="1" dirty="0"/>
              <a:t> de Jan Karski na </a:t>
            </a:r>
            <a:r>
              <a:rPr lang="pl-PL" sz="2000" b="1" dirty="0" err="1"/>
              <a:t>Universidade</a:t>
            </a:r>
            <a:r>
              <a:rPr lang="pl-PL" sz="2000" b="1" dirty="0"/>
              <a:t> de </a:t>
            </a:r>
            <a:r>
              <a:rPr lang="pl-PL" sz="2000" b="1" dirty="0" err="1"/>
              <a:t>Telavive</a:t>
            </a:r>
            <a:r>
              <a:rPr lang="pl-PL" sz="1800" dirty="0"/>
              <a:t>,</a:t>
            </a:r>
            <a:r>
              <a:rPr lang="pt-PT" sz="1800" dirty="0"/>
              <a:t> </a:t>
            </a:r>
            <a:r>
              <a:rPr lang="pt-PT" sz="1800" b="1" dirty="0"/>
              <a:t>Israel</a:t>
            </a:r>
            <a:br>
              <a:rPr lang="pt-PT" sz="1800" b="1" dirty="0"/>
            </a:br>
            <a:r>
              <a:rPr lang="pl-PL" sz="1800" dirty="0"/>
              <a:t> </a:t>
            </a:r>
            <a:r>
              <a:rPr lang="pl-PL" sz="1800" dirty="0" err="1"/>
              <a:t>Wikimedia</a:t>
            </a:r>
            <a:r>
              <a:rPr lang="pl-PL" sz="1800" dirty="0"/>
              <a:t> </a:t>
            </a:r>
            <a:r>
              <a:rPr lang="pl-PL" sz="1800" dirty="0" err="1"/>
              <a:t>Commons</a:t>
            </a:r>
            <a:endParaRPr lang="pl-PL" sz="1800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700808"/>
            <a:ext cx="5808000" cy="4356000"/>
          </a:xfrm>
        </p:spPr>
      </p:pic>
    </p:spTree>
    <p:extLst>
      <p:ext uri="{BB962C8B-B14F-4D97-AF65-F5344CB8AC3E}">
        <p14:creationId xmlns:p14="http://schemas.microsoft.com/office/powerpoint/2010/main" val="29542676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PT" sz="2400" b="1" dirty="0"/>
              <a:t>Túmulo de</a:t>
            </a:r>
            <a:r>
              <a:rPr lang="pl-PL" sz="2400" b="1" dirty="0"/>
              <a:t> Jan Karski</a:t>
            </a:r>
            <a:r>
              <a:rPr lang="pt-PT" sz="2400" b="1" dirty="0"/>
              <a:t> (1914 – 2000) </a:t>
            </a:r>
            <a:r>
              <a:rPr lang="pt-PT" sz="1400" b="1" dirty="0"/>
              <a:t>e </a:t>
            </a:r>
            <a:r>
              <a:rPr lang="pl-PL" sz="1800" b="1" dirty="0"/>
              <a:t>Pola </a:t>
            </a:r>
            <a:r>
              <a:rPr lang="pl-PL" sz="1800" b="1" dirty="0" err="1"/>
              <a:t>Nirenska</a:t>
            </a:r>
            <a:r>
              <a:rPr lang="pl-PL" sz="1800" b="1" dirty="0"/>
              <a:t>-Karski</a:t>
            </a:r>
            <a:br>
              <a:rPr lang="pl-PL" sz="1800" dirty="0"/>
            </a:br>
            <a:r>
              <a:rPr lang="pl-PL" sz="1800" dirty="0" err="1"/>
              <a:t>Section</a:t>
            </a:r>
            <a:r>
              <a:rPr lang="pl-PL" sz="1800" dirty="0"/>
              <a:t> 40, Mt. </a:t>
            </a:r>
            <a:r>
              <a:rPr lang="pl-PL" sz="1800" dirty="0" err="1"/>
              <a:t>Olivet</a:t>
            </a:r>
            <a:r>
              <a:rPr lang="pl-PL" sz="1800" dirty="0"/>
              <a:t>, Washington DC, </a:t>
            </a:r>
            <a:r>
              <a:rPr lang="pt-PT" sz="1800" dirty="0"/>
              <a:t>USA, </a:t>
            </a:r>
            <a:r>
              <a:rPr lang="pl-PL" sz="1800" dirty="0"/>
              <a:t>2014</a:t>
            </a:r>
            <a:br>
              <a:rPr lang="pl-PL" sz="1800" dirty="0"/>
            </a:br>
            <a:r>
              <a:rPr lang="pl-PL" sz="1800" dirty="0" err="1"/>
              <a:t>Wikimedia</a:t>
            </a:r>
            <a:r>
              <a:rPr lang="pl-PL" sz="1800" dirty="0"/>
              <a:t> </a:t>
            </a:r>
            <a:r>
              <a:rPr lang="pl-PL" sz="1800" dirty="0" err="1"/>
              <a:t>Commons</a:t>
            </a:r>
            <a:endParaRPr lang="pl-PL" sz="1800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772816"/>
            <a:ext cx="6205164" cy="4140000"/>
          </a:xfrm>
        </p:spPr>
      </p:pic>
    </p:spTree>
    <p:extLst>
      <p:ext uri="{BB962C8B-B14F-4D97-AF65-F5344CB8AC3E}">
        <p14:creationId xmlns:p14="http://schemas.microsoft.com/office/powerpoint/2010/main" val="4280277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2800" b="1" i="1" dirty="0"/>
              <a:t>Karski </a:t>
            </a:r>
            <a:r>
              <a:rPr lang="pl-PL" sz="2800" b="1" i="1" dirty="0"/>
              <a:t>&amp; The </a:t>
            </a:r>
            <a:r>
              <a:rPr lang="pl-PL" sz="2800" b="1" i="1" dirty="0" err="1"/>
              <a:t>Lords</a:t>
            </a:r>
            <a:r>
              <a:rPr lang="pl-PL" sz="2800" b="1" i="1" dirty="0"/>
              <a:t> of </a:t>
            </a:r>
            <a:r>
              <a:rPr lang="pl-PL" sz="2800" b="1" i="1" dirty="0" err="1"/>
              <a:t>Humanity</a:t>
            </a:r>
            <a:br>
              <a:rPr lang="pl-PL" sz="2800" b="1" i="1" dirty="0"/>
            </a:br>
            <a:r>
              <a:rPr lang="pl-PL" sz="2000" b="1" i="1" dirty="0"/>
              <a:t>(Jan Karski i władcy ludzkości)</a:t>
            </a:r>
            <a:br>
              <a:rPr lang="pl-PL" sz="2000" b="1" i="1" dirty="0"/>
            </a:br>
            <a:r>
              <a:rPr lang="pl-PL" sz="1800" dirty="0"/>
              <a:t>Poland - USA, 2015, </a:t>
            </a:r>
            <a:r>
              <a:rPr lang="pl-PL" sz="1800" dirty="0" err="1"/>
              <a:t>Slawomir</a:t>
            </a:r>
            <a:r>
              <a:rPr lang="pl-PL" sz="1800" dirty="0"/>
              <a:t> </a:t>
            </a:r>
            <a:r>
              <a:rPr lang="pl-PL" sz="1800" dirty="0" err="1"/>
              <a:t>Grunberg</a:t>
            </a:r>
            <a:r>
              <a:rPr lang="pl-PL" sz="1800" dirty="0"/>
              <a:t> film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000" dirty="0">
                <a:hlinkClick r:id="rId2"/>
              </a:rPr>
              <a:t>https://www.youtube.com/watch?v=6JEdb8NQXbw</a:t>
            </a:r>
            <a:endParaRPr lang="pl-PL" sz="2000" dirty="0"/>
          </a:p>
          <a:p>
            <a:endParaRPr lang="pl-PL" sz="2000" dirty="0"/>
          </a:p>
          <a:p>
            <a:r>
              <a:rPr lang="en-US" sz="2000" b="1" dirty="0"/>
              <a:t>The film tells the story of Jan Karski, the Polish underground courier who traveled across occupied Europe to inform the Allied powers of </a:t>
            </a:r>
            <a:r>
              <a:rPr lang="en-US" sz="2800" b="1" dirty="0"/>
              <a:t>Nazi crimes against the Jews of Europe</a:t>
            </a:r>
            <a:r>
              <a:rPr lang="en-US" sz="2000" b="1" dirty="0"/>
              <a:t> in an effort </a:t>
            </a:r>
            <a:r>
              <a:rPr lang="en-US" b="1" dirty="0"/>
              <a:t>to prevent the Holocaust. </a:t>
            </a:r>
            <a:endParaRPr lang="pl-PL" b="1" dirty="0"/>
          </a:p>
          <a:p>
            <a:r>
              <a:rPr lang="en-US" sz="2000" b="1" dirty="0" err="1"/>
              <a:t>Karski</a:t>
            </a:r>
            <a:r>
              <a:rPr lang="en-US" sz="2000" b="1" dirty="0"/>
              <a:t> carried his dreadful eye-witness report to Britain and the </a:t>
            </a:r>
            <a:r>
              <a:rPr lang="pl-PL" sz="2000" b="1" dirty="0"/>
              <a:t>U</a:t>
            </a:r>
            <a:r>
              <a:rPr lang="en-US" sz="2000" b="1" dirty="0" err="1"/>
              <a:t>nited</a:t>
            </a:r>
            <a:r>
              <a:rPr lang="en-US" sz="2000" b="1" dirty="0"/>
              <a:t> States, hoping that it would shake the conscience of the powerful leaders or </a:t>
            </a:r>
            <a:r>
              <a:rPr lang="pl-PL" sz="2000" b="1" dirty="0"/>
              <a:t>- </a:t>
            </a:r>
            <a:r>
              <a:rPr lang="en-US" sz="2000" b="1" dirty="0"/>
              <a:t> as he would call them - the Lords of Humanity.</a:t>
            </a:r>
            <a:endParaRPr lang="pl-PL" sz="2000" b="1" dirty="0"/>
          </a:p>
          <a:p>
            <a:r>
              <a:rPr lang="pl-PL" sz="2000" b="1" dirty="0">
                <a:hlinkClick r:id="rId3"/>
              </a:rPr>
              <a:t>www.jankarski.com</a:t>
            </a:r>
            <a:endParaRPr lang="pl-PL" sz="2000" b="1" dirty="0"/>
          </a:p>
          <a:p>
            <a:r>
              <a:rPr lang="pt-PT" sz="2000" b="1" dirty="0"/>
              <a:t>O fim (e o re-início...) do «santo dos tempos de Holocausto», Jan Kraski...</a:t>
            </a:r>
            <a:endParaRPr lang="pl-PL" sz="2000" b="1" dirty="0"/>
          </a:p>
          <a:p>
            <a:endParaRPr lang="pl-PL" sz="2000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00522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2000" b="1" dirty="0"/>
              <a:t>Cadete Jan Kozielewski, 1936 (Jan Karski, 1914 - 2000)</a:t>
            </a:r>
            <a:br>
              <a:rPr lang="pt-PT" sz="2000" b="1" dirty="0"/>
            </a:br>
            <a:r>
              <a:rPr lang="pt-PT" sz="1800" dirty="0"/>
              <a:t>Jan Karski Educational Foundation</a:t>
            </a:r>
            <a:endParaRPr lang="pl-PL" sz="1800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1412776"/>
            <a:ext cx="3715440" cy="4932000"/>
          </a:xfrm>
        </p:spPr>
      </p:pic>
    </p:spTree>
    <p:extLst>
      <p:ext uri="{BB962C8B-B14F-4D97-AF65-F5344CB8AC3E}">
        <p14:creationId xmlns:p14="http://schemas.microsoft.com/office/powerpoint/2010/main" val="1732727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2400" b="1" dirty="0"/>
              <a:t>Jan Karski, 1944</a:t>
            </a:r>
            <a:br>
              <a:rPr lang="pt-PT" sz="2400" b="1" dirty="0"/>
            </a:br>
            <a:r>
              <a:rPr lang="pt-PT" sz="1800" dirty="0"/>
              <a:t>Jan Karski Educational Foundation</a:t>
            </a:r>
            <a:endParaRPr lang="pl-PL" sz="1800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2112" y="2034381"/>
            <a:ext cx="2779776" cy="3657600"/>
          </a:xfrm>
        </p:spPr>
      </p:pic>
    </p:spTree>
    <p:extLst>
      <p:ext uri="{BB962C8B-B14F-4D97-AF65-F5344CB8AC3E}">
        <p14:creationId xmlns:p14="http://schemas.microsoft.com/office/powerpoint/2010/main" val="3978404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2000" dirty="0"/>
              <a:t>Jan Karski, </a:t>
            </a:r>
            <a:r>
              <a:rPr lang="pt-PT" sz="2000" b="1" i="1" dirty="0"/>
              <a:t>The Mass extermination of Jews in German Occupied Poland</a:t>
            </a:r>
            <a:r>
              <a:rPr lang="pt-PT" sz="2000" dirty="0"/>
              <a:t>,</a:t>
            </a:r>
            <a:br>
              <a:rPr lang="pt-PT" sz="2000" dirty="0"/>
            </a:br>
            <a:r>
              <a:rPr lang="pt-PT" sz="2000" dirty="0"/>
              <a:t>Brochura publicada em 1942 tendo como base os relatórios do Autor</a:t>
            </a:r>
            <a:br>
              <a:rPr lang="pt-PT" sz="2000" dirty="0"/>
            </a:br>
            <a:r>
              <a:rPr lang="pt-PT" sz="2000" dirty="0"/>
              <a:t>Wikimedia Commons</a:t>
            </a:r>
            <a:endParaRPr lang="pl-PL" sz="2000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556792"/>
            <a:ext cx="3390874" cy="5076000"/>
          </a:xfrm>
        </p:spPr>
      </p:pic>
    </p:spTree>
    <p:extLst>
      <p:ext uri="{BB962C8B-B14F-4D97-AF65-F5344CB8AC3E}">
        <p14:creationId xmlns:p14="http://schemas.microsoft.com/office/powerpoint/2010/main" val="2785859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51720" y="404664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pt-PT" sz="2000" b="1" dirty="0"/>
              <a:t>Monumento a Jan Karski em Nova Iorque (</a:t>
            </a:r>
            <a:r>
              <a:rPr lang="pt-PT" sz="2000" b="1" i="1" dirty="0"/>
              <a:t>Karski bench</a:t>
            </a:r>
            <a:r>
              <a:rPr lang="pt-PT" sz="2000" b="1" dirty="0"/>
              <a:t>, NY</a:t>
            </a:r>
            <a:r>
              <a:rPr lang="pl-PL" sz="2000" b="1" dirty="0"/>
              <a:t>)</a:t>
            </a:r>
            <a:r>
              <a:rPr lang="pt-PT" sz="2000" b="1" dirty="0"/>
              <a:t> </a:t>
            </a:r>
            <a:br>
              <a:rPr lang="pl-PL" sz="2000" b="1" dirty="0"/>
            </a:br>
            <a:r>
              <a:rPr lang="pt-PT" sz="1800" dirty="0"/>
              <a:t>in Jan Karski Corner</a:t>
            </a:r>
            <a:br>
              <a:rPr lang="pt-PT" sz="1800" dirty="0"/>
            </a:br>
            <a:r>
              <a:rPr lang="pt-PT" sz="1800" dirty="0"/>
              <a:t>Wikimedia Commons</a:t>
            </a:r>
            <a:br>
              <a:rPr lang="pt-PT" sz="1800" dirty="0"/>
            </a:br>
            <a:endParaRPr lang="pl-PL" sz="1800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6940" y="1600199"/>
            <a:ext cx="5297414" cy="5112000"/>
          </a:xfrm>
        </p:spPr>
      </p:pic>
    </p:spTree>
    <p:extLst>
      <p:ext uri="{BB962C8B-B14F-4D97-AF65-F5344CB8AC3E}">
        <p14:creationId xmlns:p14="http://schemas.microsoft.com/office/powerpoint/2010/main" val="2760075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2000" b="1" dirty="0"/>
              <a:t>Jan Karski, 1953, </a:t>
            </a:r>
            <a:r>
              <a:rPr lang="pl-PL" sz="2000" b="1" dirty="0" err="1"/>
              <a:t>Ph.D</a:t>
            </a:r>
            <a:r>
              <a:rPr lang="pl-PL" sz="2000" b="1" dirty="0"/>
              <a:t>., </a:t>
            </a:r>
            <a:r>
              <a:rPr lang="pt-PT" sz="2000" b="1" dirty="0"/>
              <a:t>Georgetown University</a:t>
            </a:r>
            <a:br>
              <a:rPr lang="pt-PT" sz="2000" b="1" dirty="0"/>
            </a:br>
            <a:r>
              <a:rPr lang="pt-PT" sz="1800" dirty="0"/>
              <a:t>Jan Karski Educational Fund</a:t>
            </a:r>
            <a:endParaRPr lang="pl-PL" sz="1800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484784"/>
            <a:ext cx="3294720" cy="4752000"/>
          </a:xfrm>
        </p:spPr>
      </p:pic>
    </p:spTree>
    <p:extLst>
      <p:ext uri="{BB962C8B-B14F-4D97-AF65-F5344CB8AC3E}">
        <p14:creationId xmlns:p14="http://schemas.microsoft.com/office/powerpoint/2010/main" val="3698329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1800" b="1" dirty="0"/>
              <a:t>Casamento de Jan Karski e Pola Nirenska</a:t>
            </a:r>
            <a:r>
              <a:rPr lang="pt-PT" sz="1600" b="1" dirty="0"/>
              <a:t>, Washington, 26.06.1965, Igreja de Sant´Ana</a:t>
            </a:r>
            <a:br>
              <a:rPr lang="pt-PT" sz="1800" dirty="0"/>
            </a:br>
            <a:r>
              <a:rPr lang="pt-PT" sz="1800" dirty="0"/>
              <a:t>International Institute of Dialogue and Tradition</a:t>
            </a:r>
            <a:endParaRPr lang="pl-PL" sz="1800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412776"/>
            <a:ext cx="6742500" cy="5220000"/>
          </a:xfrm>
        </p:spPr>
      </p:pic>
    </p:spTree>
    <p:extLst>
      <p:ext uri="{BB962C8B-B14F-4D97-AF65-F5344CB8AC3E}">
        <p14:creationId xmlns:p14="http://schemas.microsoft.com/office/powerpoint/2010/main" val="32472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2000" b="1" dirty="0"/>
              <a:t>Jan Karski, </a:t>
            </a:r>
            <a:r>
              <a:rPr lang="pt-PT" sz="2400" b="1" i="1" dirty="0"/>
              <a:t>The Story of a Secret State, </a:t>
            </a:r>
            <a:r>
              <a:rPr lang="pt-PT" sz="2400" b="1" dirty="0"/>
              <a:t>1944</a:t>
            </a:r>
            <a:br>
              <a:rPr lang="pt-PT" sz="2400" b="1" dirty="0"/>
            </a:br>
            <a:r>
              <a:rPr lang="pt-PT" sz="1800" dirty="0"/>
              <a:t>Wikimedia Commons</a:t>
            </a:r>
            <a:endParaRPr lang="pl-PL" sz="1800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1556792"/>
            <a:ext cx="3598560" cy="4536000"/>
          </a:xfrm>
        </p:spPr>
      </p:pic>
    </p:spTree>
    <p:extLst>
      <p:ext uri="{BB962C8B-B14F-4D97-AF65-F5344CB8AC3E}">
        <p14:creationId xmlns:p14="http://schemas.microsoft.com/office/powerpoint/2010/main" val="345871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2000" b="1" dirty="0"/>
              <a:t>Banquinho de Jan Karski em </a:t>
            </a:r>
            <a:r>
              <a:rPr lang="pl-PL" sz="2000" b="1" dirty="0"/>
              <a:t>Łódź, </a:t>
            </a:r>
            <a:r>
              <a:rPr lang="pt-PT" sz="2000" b="1" dirty="0"/>
              <a:t>Polónia</a:t>
            </a:r>
            <a:br>
              <a:rPr lang="pl-PL" sz="2000" b="1" dirty="0"/>
            </a:br>
            <a:r>
              <a:rPr lang="pl-PL" sz="1800" dirty="0" err="1"/>
              <a:t>Wikimedia</a:t>
            </a:r>
            <a:r>
              <a:rPr lang="pl-PL" sz="1800" dirty="0"/>
              <a:t> </a:t>
            </a:r>
            <a:r>
              <a:rPr lang="pl-PL" sz="1800" dirty="0" err="1"/>
              <a:t>Commons</a:t>
            </a:r>
            <a:endParaRPr lang="pl-PL" sz="1800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04076"/>
            <a:ext cx="8229600" cy="4518211"/>
          </a:xfrm>
        </p:spPr>
      </p:pic>
    </p:spTree>
    <p:extLst>
      <p:ext uri="{BB962C8B-B14F-4D97-AF65-F5344CB8AC3E}">
        <p14:creationId xmlns:p14="http://schemas.microsoft.com/office/powerpoint/2010/main" val="300956980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324</Words>
  <Application>Microsoft Office PowerPoint</Application>
  <PresentationFormat>On-screen Show (4:3)</PresentationFormat>
  <Paragraphs>27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Motyw pakietu Office</vt:lpstr>
      <vt:lpstr>31 Colóquio da AICL, Belmonte, Portugal, 12 – 15.04.2019</vt:lpstr>
      <vt:lpstr>Cadete Jan Kozielewski, 1936 (Jan Karski, 1914 - 2000) Jan Karski Educational Foundation</vt:lpstr>
      <vt:lpstr>Jan Karski, 1944 Jan Karski Educational Foundation</vt:lpstr>
      <vt:lpstr>Jan Karski, The Mass extermination of Jews in German Occupied Poland, Brochura publicada em 1942 tendo como base os relatórios do Autor Wikimedia Commons</vt:lpstr>
      <vt:lpstr>Monumento a Jan Karski em Nova Iorque (Karski bench, NY)  in Jan Karski Corner Wikimedia Commons </vt:lpstr>
      <vt:lpstr>Jan Karski, 1953, Ph.D., Georgetown University Jan Karski Educational Fund</vt:lpstr>
      <vt:lpstr>Casamento de Jan Karski e Pola Nirenska, Washington, 26.06.1965, Igreja de Sant´Ana International Institute of Dialogue and Tradition</vt:lpstr>
      <vt:lpstr>Jan Karski, The Story of a Secret State, 1944 Wikimedia Commons</vt:lpstr>
      <vt:lpstr>Banquinho de Jan Karski em Łódź, Polónia Wikimedia Commons</vt:lpstr>
      <vt:lpstr>Jan Karski in Yad Vashem, 1982 The World Holocaust Remembrance Center</vt:lpstr>
      <vt:lpstr>Jan Karski – o cidadão do Mundo</vt:lpstr>
      <vt:lpstr>Jan Karski no seu quarto no Museu da Cidade de Łódź, 1999, Polónia Jan Karski Educational Foundation</vt:lpstr>
      <vt:lpstr>Banquinho de Jan Karski na Universidade de Telavive, Israel  Wikimedia Commons</vt:lpstr>
      <vt:lpstr>Túmulo de Jan Karski (1914 – 2000) e Pola Nirenska-Karski Section 40, Mt. Olivet, Washington DC, USA, 2014 Wikimedia Commons</vt:lpstr>
      <vt:lpstr>Karski &amp; The Lords of Humanity (Jan Karski i władcy ludzkości) Poland - USA, 2015, Slawomir Grunberg film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31 Colóquio da AICL, Belmonte, Portugal, 12 – 15.04.2019</dc:title>
  <dc:creator>Dell</dc:creator>
  <cp:lastModifiedBy>AICL</cp:lastModifiedBy>
  <cp:revision>13</cp:revision>
  <dcterms:created xsi:type="dcterms:W3CDTF">2019-03-18T15:37:31Z</dcterms:created>
  <dcterms:modified xsi:type="dcterms:W3CDTF">2019-03-18T20:54:59Z</dcterms:modified>
</cp:coreProperties>
</file>