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03882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60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5278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876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6680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4126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9741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0164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531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051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541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150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648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239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419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26231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533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6024-D780-45C4-8597-9B2C8CD58BC7}" type="datetimeFigureOut">
              <a:rPr lang="pt-PT" smtClean="0"/>
              <a:t>22/03/2019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FB18C-68F1-460B-8393-45A8EE4C0E7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75833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42314"/>
          </a:xfrm>
        </p:spPr>
        <p:txBody>
          <a:bodyPr>
            <a:normAutofit fontScale="90000"/>
          </a:bodyPr>
          <a:lstStyle/>
          <a:p>
            <a:r>
              <a:rPr lang="pt-PT" dirty="0"/>
              <a:t> </a:t>
            </a:r>
            <a:r>
              <a:rPr lang="pt-PT" sz="3100" dirty="0"/>
              <a:t>31º COLÓQUIO DA LUSOFONIA BELMONTE  - AICL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09798" y="267274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t-PT" sz="3600" b="1" dirty="0"/>
              <a:t>Formação de Professores de Língua </a:t>
            </a:r>
          </a:p>
          <a:p>
            <a:r>
              <a:rPr lang="pt-PT" sz="3600" b="1" dirty="0"/>
              <a:t>Portuguesa para o Acolhimento de Refugiados</a:t>
            </a:r>
            <a:endParaRPr lang="pt-PT" sz="3600" dirty="0"/>
          </a:p>
          <a:p>
            <a:endParaRPr lang="pt-PT" dirty="0"/>
          </a:p>
        </p:txBody>
      </p:sp>
      <p:sp>
        <p:nvSpPr>
          <p:cNvPr id="4" name="TextBox 3"/>
          <p:cNvSpPr txBox="1"/>
          <p:nvPr/>
        </p:nvSpPr>
        <p:spPr>
          <a:xfrm>
            <a:off x="676894" y="4328511"/>
            <a:ext cx="1041313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/>
              <a:t>Agenor Francisco de Carvalho </a:t>
            </a:r>
          </a:p>
          <a:p>
            <a:r>
              <a:rPr lang="pt-PT" dirty="0"/>
              <a:t> </a:t>
            </a:r>
            <a:r>
              <a:rPr lang="pt-PT" sz="1600" dirty="0"/>
              <a:t>Universidade Federal de Mato Grosso do Sul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98831" y="5181600"/>
            <a:ext cx="6471138" cy="1239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pt-PT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Maria Helena Ançã 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pt-P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de Aveiro – </a:t>
            </a:r>
            <a:r>
              <a:rPr lang="pt-PT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endParaRPr lang="pt-P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Maria do Socorro Pessoa</a:t>
            </a:r>
          </a:p>
          <a:p>
            <a:pPr algn="r"/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de Rondônia-Br</a:t>
            </a:r>
            <a:endParaRPr lang="pt-PT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4961" y="6420722"/>
            <a:ext cx="3305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Abril 2019 Belmonte, Portugal </a:t>
            </a:r>
          </a:p>
        </p:txBody>
      </p:sp>
    </p:spTree>
    <p:extLst>
      <p:ext uri="{BB962C8B-B14F-4D97-AF65-F5344CB8AC3E}">
        <p14:creationId xmlns:p14="http://schemas.microsoft.com/office/powerpoint/2010/main" val="51226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052500" cy="35993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necessidade dos professores estarem aptos a desenvolver um novo olhar sobre o imigrante refugiado.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Língua materna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Língua da escolarização (segunda Língua)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Escolas: zonas de contato, de diálogo, de encontro, de negociação. </a:t>
            </a:r>
          </a:p>
        </p:txBody>
      </p:sp>
    </p:spTree>
    <p:extLst>
      <p:ext uri="{BB962C8B-B14F-4D97-AF65-F5344CB8AC3E}">
        <p14:creationId xmlns:p14="http://schemas.microsoft.com/office/powerpoint/2010/main" val="1174992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767492" cy="3599316"/>
          </a:xfrm>
        </p:spPr>
        <p:txBody>
          <a:bodyPr/>
          <a:lstStyle/>
          <a:p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Acolhimento de estudantes deve ser repensado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Pautar pelo respeito ao Estatuto Linguístico próprio 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Perceber: identidade pluricultural e plurilingue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3336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Formação de professores para o acolhimento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767492" cy="35993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Alterações na legislação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Novos parâmetros curriculares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Diretrizes Curriculares Nacionais para a formação inicial em nível superior e para a formação continuada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Base Nacional Curricular Comum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Novo Ensino Médio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77496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Considerações Finais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230630" cy="41708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O princípio da igualdade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Um novo olhar sobre a formação de professores, “… </a:t>
            </a:r>
            <a:r>
              <a:rPr lang="pt-PT" i="1" dirty="0"/>
              <a:t>esta tomada de consciência capaz de abrir os olhos ao Outro, é quase impossível que as diversas culturas presentes em um mesmo contexto, (a sala de aula) sejam reconhecidas e tornem-se facilitadoras das vidas de seus membros</a:t>
            </a:r>
            <a:r>
              <a:rPr lang="pt-PT" dirty="0"/>
              <a:t>.” (Pessoa, 2009: 162-163).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políticas brasileiras de acolhimento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A formação de professores carece de um desenho curricular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17142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889" y="768886"/>
            <a:ext cx="10515600" cy="596167"/>
          </a:xfrm>
        </p:spPr>
        <p:txBody>
          <a:bodyPr>
            <a:normAutofit/>
          </a:bodyPr>
          <a:lstStyle/>
          <a:p>
            <a:r>
              <a:rPr lang="pt-PT" b="1" dirty="0"/>
              <a:t>Referências Bibliográficas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889" y="2018804"/>
            <a:ext cx="11352810" cy="4417622"/>
          </a:xfrm>
        </p:spPr>
        <p:txBody>
          <a:bodyPr>
            <a:normAutofit fontScale="85000" lnSpcReduction="20000"/>
          </a:bodyPr>
          <a:lstStyle/>
          <a:p>
            <a:r>
              <a:rPr lang="pt-PT" dirty="0"/>
              <a:t>Amado, Rosane (2013), “O ensino do Português como língua de acolhimento para refugiados</a:t>
            </a:r>
            <a:r>
              <a:rPr lang="pt-PT" i="1" dirty="0"/>
              <a:t>”</a:t>
            </a:r>
            <a:r>
              <a:rPr lang="pt-PT" dirty="0"/>
              <a:t>. </a:t>
            </a:r>
            <a:r>
              <a:rPr lang="pt-PT" i="1" dirty="0"/>
              <a:t>Revista SIPLE</a:t>
            </a:r>
            <a:r>
              <a:rPr lang="pt-PT" dirty="0"/>
              <a:t>. Ano 4, 2(7). Brasília, DF. </a:t>
            </a:r>
          </a:p>
          <a:p>
            <a:r>
              <a:rPr lang="pt-PT" dirty="0"/>
              <a:t>Ançã, Maria Helena (2003), “Português: língua de acolhimento: entre contornos e aproximações”. </a:t>
            </a:r>
            <a:r>
              <a:rPr lang="pt-PT" i="1" dirty="0"/>
              <a:t>Comunicação ao Congresso Internacional Sobre História e Situação da Educação em África E Timor</a:t>
            </a:r>
            <a:r>
              <a:rPr lang="pt-PT" dirty="0"/>
              <a:t>. Lisboa: Universidade Nova de Lisboa, Faculdade de Ciências Sociais e Humanas. </a:t>
            </a:r>
          </a:p>
          <a:p>
            <a:r>
              <a:rPr lang="pt-PT" dirty="0"/>
              <a:t>Brasil (2017), “LEI Nº 13.445, DE 24 DE MAIO DE 2017. Lei de migração</a:t>
            </a:r>
          </a:p>
          <a:p>
            <a:r>
              <a:rPr lang="pt-PT" dirty="0"/>
              <a:t>______. (2015), “Resolução CNE/CP nº 02, de 01 de julho de 2015 - Diretrizes Curriculares Nacionais para a formação inicial em nível superior e para a formação continuada”</a:t>
            </a:r>
            <a:r>
              <a:rPr lang="pt-PT" i="1" dirty="0"/>
              <a:t>. Ministério da Educação</a:t>
            </a:r>
            <a:r>
              <a:rPr lang="pt-PT" dirty="0"/>
              <a:t>. Brasília, DF</a:t>
            </a:r>
          </a:p>
          <a:p>
            <a:r>
              <a:rPr lang="pt-PT" dirty="0"/>
              <a:t>Grosso, </a:t>
            </a:r>
            <a:r>
              <a:rPr lang="pt-PT" dirty="0" err="1"/>
              <a:t>María</a:t>
            </a:r>
            <a:r>
              <a:rPr lang="pt-PT" dirty="0"/>
              <a:t>. (2010). </a:t>
            </a:r>
            <a:r>
              <a:rPr lang="pt-PT" i="1" dirty="0"/>
              <a:t>Língua de acolhimento, língua de integração</a:t>
            </a:r>
            <a:r>
              <a:rPr lang="pt-PT" dirty="0"/>
              <a:t>. </a:t>
            </a:r>
            <a:r>
              <a:rPr lang="en-US" i="1" dirty="0" err="1"/>
              <a:t>Revista</a:t>
            </a:r>
            <a:r>
              <a:rPr lang="en-US" i="1" dirty="0"/>
              <a:t>: </a:t>
            </a:r>
            <a:r>
              <a:rPr lang="en-US" i="1" dirty="0" err="1"/>
              <a:t>Horizontes</a:t>
            </a:r>
            <a:r>
              <a:rPr lang="en-US" i="1" dirty="0"/>
              <a:t> de </a:t>
            </a:r>
            <a:r>
              <a:rPr lang="en-US" i="1" dirty="0" err="1"/>
              <a:t>Linguística</a:t>
            </a:r>
            <a:r>
              <a:rPr lang="en-US" i="1" dirty="0"/>
              <a:t> </a:t>
            </a:r>
            <a:r>
              <a:rPr lang="en-US" i="1" dirty="0" err="1"/>
              <a:t>Aplicada</a:t>
            </a:r>
            <a:r>
              <a:rPr lang="en-US" dirty="0"/>
              <a:t>, 9(2), 61-77. </a:t>
            </a:r>
            <a:endParaRPr lang="pt-PT" dirty="0"/>
          </a:p>
          <a:p>
            <a:r>
              <a:rPr lang="en-US" dirty="0"/>
              <a:t>Moses, Jonathon (2006),  “International Migration: Globalization´s Last Frontier”. Nova York: Palgrave USA. </a:t>
            </a:r>
          </a:p>
          <a:p>
            <a:r>
              <a:rPr lang="pt-PT" dirty="0"/>
              <a:t>Pessoa, Maria (2009), “Educação em Português e Migrações – o caso da Rondônia”</a:t>
            </a:r>
            <a:r>
              <a:rPr lang="pt-PT" i="1" dirty="0"/>
              <a:t>. In: Educação em português e Migrações</a:t>
            </a:r>
            <a:r>
              <a:rPr lang="pt-PT" dirty="0"/>
              <a:t>. </a:t>
            </a:r>
            <a:r>
              <a:rPr lang="pt-PT" i="1" dirty="0"/>
              <a:t>In </a:t>
            </a:r>
            <a:r>
              <a:rPr lang="pt-PT" dirty="0"/>
              <a:t>Maria Helena </a:t>
            </a:r>
            <a:r>
              <a:rPr lang="pt-PT" dirty="0" err="1"/>
              <a:t>Ança</a:t>
            </a:r>
            <a:r>
              <a:rPr lang="pt-PT" dirty="0"/>
              <a:t> (Org.) Lidel – Edições Técnicas, Lisboa. </a:t>
            </a:r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9240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/>
              <a:t>Sumário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850619" cy="4075802"/>
          </a:xfrm>
        </p:spPr>
        <p:txBody>
          <a:bodyPr>
            <a:normAutofit/>
          </a:bodyPr>
          <a:lstStyle/>
          <a:p>
            <a:r>
              <a:rPr lang="pt-PT" sz="3200" dirty="0"/>
              <a:t>Introdução </a:t>
            </a:r>
          </a:p>
          <a:p>
            <a:r>
              <a:rPr lang="pt-PT" sz="3200" dirty="0"/>
              <a:t>O Fenômeno da imigração e refúgio no Brasil</a:t>
            </a:r>
          </a:p>
          <a:p>
            <a:r>
              <a:rPr lang="pt-PT" sz="3200" dirty="0"/>
              <a:t>Legislação de acolhimento</a:t>
            </a:r>
          </a:p>
          <a:p>
            <a:r>
              <a:rPr lang="pt-PT" sz="3200" dirty="0"/>
              <a:t>Acolhimento nos EUA e na Europa</a:t>
            </a:r>
          </a:p>
          <a:p>
            <a:r>
              <a:rPr lang="pt-PT" sz="3200" dirty="0"/>
              <a:t>Língua de Acolhimento</a:t>
            </a:r>
          </a:p>
          <a:p>
            <a:r>
              <a:rPr lang="pt-PT" sz="3200" dirty="0"/>
              <a:t>Formação de professores para o acolhimento</a:t>
            </a:r>
          </a:p>
          <a:p>
            <a:r>
              <a:rPr lang="pt-PT" sz="3200" dirty="0"/>
              <a:t>Considerações Finais </a:t>
            </a:r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3801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171253" cy="35993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PT" sz="3200" dirty="0"/>
              <a:t>Língua de acolhimento - Desafios da Educação na contemporaneidade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sz="3200" dirty="0"/>
              <a:t>Caracterização do estudo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6967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O Fenômeno da imigração e refúgio no Brasil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84365" cy="414705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PT" sz="3800" dirty="0"/>
              <a:t>Fluxos emigratórios do Haiti e da Venezuela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sz="3800" dirty="0"/>
              <a:t>2010/2016: 73 mil haitianos pediram refúgio no Brasil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sz="3800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sz="3800" dirty="0"/>
              <a:t>O que são refugiados?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sz="3800" dirty="0"/>
              <a:t>O que é o título de ajuda humanitária?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sz="3800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sz="3800" dirty="0"/>
              <a:t>A crise na Venezuela 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sz="3800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sz="3800" dirty="0"/>
              <a:t>Brasil: 700 mil imigrantes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PT" sz="3800" dirty="0"/>
              <a:t>2016/2018: 128 mil venezuelanos</a:t>
            </a:r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6176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Legislação de acolhimento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69373" cy="3599316"/>
          </a:xfrm>
        </p:spPr>
        <p:txBody>
          <a:bodyPr/>
          <a:lstStyle/>
          <a:p>
            <a:endParaRPr lang="pt-PT" dirty="0"/>
          </a:p>
          <a:p>
            <a:r>
              <a:rPr lang="pt-PT" sz="3200" dirty="0" err="1"/>
              <a:t>Art</a:t>
            </a:r>
            <a:r>
              <a:rPr lang="pt-PT" sz="3200" dirty="0"/>
              <a:t>. 14º da Declaração Universal dos Direitos Humanos.</a:t>
            </a:r>
          </a:p>
          <a:p>
            <a:endParaRPr lang="pt-PT" sz="3200" dirty="0"/>
          </a:p>
          <a:p>
            <a:r>
              <a:rPr lang="pt-PT" sz="3200" dirty="0" err="1"/>
              <a:t>Art</a:t>
            </a:r>
            <a:r>
              <a:rPr lang="pt-PT" sz="3200" dirty="0"/>
              <a:t>. 5º da Constituição da República Federativa do Brasil</a:t>
            </a:r>
          </a:p>
          <a:p>
            <a:endParaRPr lang="pt-PT" sz="3200" dirty="0"/>
          </a:p>
          <a:p>
            <a:r>
              <a:rPr lang="pt-PT" sz="3200" dirty="0"/>
              <a:t>O Conselho Nacional de Imigração</a:t>
            </a:r>
          </a:p>
        </p:txBody>
      </p:sp>
    </p:spTree>
    <p:extLst>
      <p:ext uri="{BB962C8B-B14F-4D97-AF65-F5344CB8AC3E}">
        <p14:creationId xmlns:p14="http://schemas.microsoft.com/office/powerpoint/2010/main" val="261553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Acolhimento nos EUA e na Europa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850619" cy="4158930"/>
          </a:xfrm>
        </p:spPr>
        <p:txBody>
          <a:bodyPr>
            <a:normAutofit/>
          </a:bodyPr>
          <a:lstStyle/>
          <a:p>
            <a:r>
              <a:rPr lang="pt-PT" dirty="0"/>
              <a:t>Imigração de mexicanos – década de 1950</a:t>
            </a:r>
          </a:p>
          <a:p>
            <a:r>
              <a:rPr lang="pt-PT" i="1" dirty="0" err="1"/>
              <a:t>Immigrant</a:t>
            </a:r>
            <a:r>
              <a:rPr lang="pt-PT" i="1" dirty="0"/>
              <a:t> </a:t>
            </a:r>
            <a:r>
              <a:rPr lang="pt-PT" i="1" dirty="0" err="1"/>
              <a:t>Act</a:t>
            </a:r>
            <a:r>
              <a:rPr lang="pt-PT" dirty="0"/>
              <a:t> – 1965</a:t>
            </a:r>
          </a:p>
          <a:p>
            <a:r>
              <a:rPr lang="pt-PT" dirty="0"/>
              <a:t>Novo </a:t>
            </a:r>
            <a:r>
              <a:rPr lang="pt-PT" i="1" dirty="0" err="1"/>
              <a:t>Immigrant</a:t>
            </a:r>
            <a:r>
              <a:rPr lang="pt-PT" i="1" dirty="0"/>
              <a:t> </a:t>
            </a:r>
            <a:r>
              <a:rPr lang="pt-PT" i="1" dirty="0" err="1"/>
              <a:t>Act</a:t>
            </a:r>
            <a:r>
              <a:rPr lang="pt-PT" i="1" dirty="0"/>
              <a:t> </a:t>
            </a:r>
            <a:r>
              <a:rPr lang="pt-PT" dirty="0"/>
              <a:t>– 1990</a:t>
            </a:r>
          </a:p>
          <a:p>
            <a:r>
              <a:rPr lang="pt-PT" dirty="0"/>
              <a:t>Para </a:t>
            </a:r>
            <a:r>
              <a:rPr lang="pt-PT" dirty="0" err="1"/>
              <a:t>Jonathon</a:t>
            </a:r>
            <a:r>
              <a:rPr lang="pt-PT" dirty="0"/>
              <a:t> Moses:</a:t>
            </a:r>
          </a:p>
          <a:p>
            <a:pPr marL="0" indent="0" algn="just">
              <a:buNone/>
            </a:pPr>
            <a:r>
              <a:rPr lang="pt-PT" dirty="0"/>
              <a:t> </a:t>
            </a:r>
            <a:r>
              <a:rPr lang="pt-PT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as razões humanitárias não são em si suficientes para dar resposta às desigualdades do sistema existente, a ameaça real dessas desigualdades (sob a forma de aumento do fluxo de refugiados e imigrantes) deveria induzir os residentes do mundo desenvolvido a levar a sério estes problemas. Por qualquer motivo - humanitário, moral ou egoísta - algo precisa ser feito (tradução nossa). </a:t>
            </a:r>
            <a:r>
              <a:rPr lang="pt-PT" dirty="0"/>
              <a:t>(2008: 34)</a:t>
            </a:r>
          </a:p>
          <a:p>
            <a:pPr algn="just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39409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 caso Europeu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171253" cy="4040176"/>
          </a:xfrm>
        </p:spPr>
        <p:txBody>
          <a:bodyPr>
            <a:normAutofit/>
          </a:bodyPr>
          <a:lstStyle/>
          <a:p>
            <a:r>
              <a:rPr lang="pt-PT" dirty="0"/>
              <a:t>O fenômeno das migrações, tão antigo quanto a própria história da humanidade, tem se traduzido nas oportunidades de interação, integração, interculturação e sobretudo de contatos de diferentes línguas.</a:t>
            </a:r>
          </a:p>
          <a:p>
            <a:endParaRPr lang="pt-PT" dirty="0"/>
          </a:p>
          <a:p>
            <a:r>
              <a:rPr lang="pt-PT" dirty="0"/>
              <a:t>União Europeia</a:t>
            </a:r>
          </a:p>
          <a:p>
            <a:r>
              <a:rPr lang="pt-PT" dirty="0"/>
              <a:t>Imigrantes em Portugal </a:t>
            </a:r>
          </a:p>
          <a:p>
            <a:r>
              <a:rPr lang="pt-PT" dirty="0"/>
              <a:t>Criação da Comunidade de imigrantes - 1975</a:t>
            </a:r>
          </a:p>
        </p:txBody>
      </p:sp>
    </p:spTree>
    <p:extLst>
      <p:ext uri="{BB962C8B-B14F-4D97-AF65-F5344CB8AC3E}">
        <p14:creationId xmlns:p14="http://schemas.microsoft.com/office/powerpoint/2010/main" val="99348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169" y="539262"/>
            <a:ext cx="10556631" cy="5637701"/>
          </a:xfrm>
        </p:spPr>
        <p:txBody>
          <a:bodyPr/>
          <a:lstStyle/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Portugal: imigração zero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PALOP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Acordo Luso-Brasileiro: 2003, foram regularizados 80 mil ilegais.</a:t>
            </a:r>
          </a:p>
          <a:p>
            <a:pPr>
              <a:buFont typeface="Wingdings" panose="05000000000000000000" pitchFamily="2" charset="2"/>
              <a:buChar char="ü"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2003: 37% dos imigrantes era de países lusófonos. </a:t>
            </a:r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6340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Língua de Acolhimento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791243" cy="3933298"/>
          </a:xfrm>
        </p:spPr>
        <p:txBody>
          <a:bodyPr/>
          <a:lstStyle/>
          <a:p>
            <a:r>
              <a:rPr lang="pt-PT" dirty="0"/>
              <a:t>A língua materna dos imigrantes representa, para os países que os acolhem, uma dupla faceta: pode significar um problema, ou pode representar um desafio.</a:t>
            </a:r>
          </a:p>
          <a:p>
            <a:endParaRPr lang="pt-PT" dirty="0"/>
          </a:p>
          <a:p>
            <a:r>
              <a:rPr lang="pt-PT" dirty="0"/>
              <a:t>Se a escola partir da visão de integração, de acolhimento, poderá resultar em sucesso (Amado, 2013; Ançã, 2003; Grosso, 2010).</a:t>
            </a:r>
          </a:p>
        </p:txBody>
      </p:sp>
    </p:spTree>
    <p:extLst>
      <p:ext uri="{BB962C8B-B14F-4D97-AF65-F5344CB8AC3E}">
        <p14:creationId xmlns:p14="http://schemas.microsoft.com/office/powerpoint/2010/main" val="31845225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147</TotalTime>
  <Words>810</Words>
  <Application>Microsoft Office PowerPoint</Application>
  <PresentationFormat>Widescreen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Berlin</vt:lpstr>
      <vt:lpstr> 31º COLÓQUIO DA LUSOFONIA BELMONTE  - AICL</vt:lpstr>
      <vt:lpstr>Sumário</vt:lpstr>
      <vt:lpstr>Introdução</vt:lpstr>
      <vt:lpstr>O Fenômeno da imigração e refúgio no Brasil</vt:lpstr>
      <vt:lpstr>Legislação de acolhimento</vt:lpstr>
      <vt:lpstr>Acolhimento nos EUA e na Europa</vt:lpstr>
      <vt:lpstr>O caso Europeu</vt:lpstr>
      <vt:lpstr>PowerPoint Presentation</vt:lpstr>
      <vt:lpstr>Língua de Acolhimento</vt:lpstr>
      <vt:lpstr>PowerPoint Presentation</vt:lpstr>
      <vt:lpstr>PowerPoint Presentation</vt:lpstr>
      <vt:lpstr>Formação de professores para o acolhimento</vt:lpstr>
      <vt:lpstr>Considerações Finais </vt:lpstr>
      <vt:lpstr>Referências Bibliográficas</vt:lpstr>
    </vt:vector>
  </TitlesOfParts>
  <Company>Universidade de Aveiro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31º COLÓQUIO DA LUSOFONIA BELMONTE  - AICL</dc:title>
  <dc:creator>Agenor Carvalho</dc:creator>
  <cp:lastModifiedBy>AICL</cp:lastModifiedBy>
  <cp:revision>15</cp:revision>
  <dcterms:created xsi:type="dcterms:W3CDTF">2019-03-22T16:03:27Z</dcterms:created>
  <dcterms:modified xsi:type="dcterms:W3CDTF">2019-03-22T23:09:21Z</dcterms:modified>
</cp:coreProperties>
</file>