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79" r:id="rId4"/>
    <p:sldId id="280" r:id="rId5"/>
    <p:sldId id="281" r:id="rId6"/>
    <p:sldId id="259" r:id="rId7"/>
    <p:sldId id="282" r:id="rId8"/>
    <p:sldId id="261" r:id="rId9"/>
    <p:sldId id="263" r:id="rId10"/>
    <p:sldId id="262" r:id="rId11"/>
    <p:sldId id="277" r:id="rId12"/>
    <p:sldId id="278" r:id="rId13"/>
    <p:sldId id="283" r:id="rId14"/>
    <p:sldId id="264" r:id="rId15"/>
    <p:sldId id="265" r:id="rId16"/>
    <p:sldId id="284" r:id="rId17"/>
    <p:sldId id="285" r:id="rId18"/>
    <p:sldId id="286" r:id="rId19"/>
    <p:sldId id="287" r:id="rId20"/>
    <p:sldId id="288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17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47194-E7FC-4B90-9564-7D327F344869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3E2CF-6E96-42B4-A297-67891662525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397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3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9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5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7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4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3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0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7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ABBC1-3160-304F-ADE3-51A184DC92C5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6429-6D6C-2244-81FD-CAB29D2BB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0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439" y="841375"/>
            <a:ext cx="8444576" cy="2301875"/>
          </a:xfrm>
        </p:spPr>
        <p:txBody>
          <a:bodyPr>
            <a:normAutofit/>
          </a:bodyPr>
          <a:lstStyle/>
          <a:p>
            <a:r>
              <a:rPr lang="pt-PT" b="1" dirty="0"/>
              <a:t>A (orto)grafia portuguesa do século XII  aos nossos dias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250" y="2889250"/>
            <a:ext cx="8715375" cy="35877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Malaca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Casteleiro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Maria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Francisca Xavier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de Lourdes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Crispim</a:t>
            </a:r>
            <a:endParaRPr lang="pt-P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Academia de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Ciências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Lisboa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Linguística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Nova de </a:t>
            </a:r>
            <a:r>
              <a:rPr lang="en-U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Lisboa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PT" sz="1800" dirty="0" smtClean="0"/>
          </a:p>
          <a:p>
            <a:endParaRPr lang="en-US" dirty="0" smtClean="0"/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Colóquio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Lusofonia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Belmonte, 12 – 15 de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2019</a:t>
            </a:r>
            <a:endParaRPr lang="pt-P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35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168"/>
            <a:ext cx="8229600" cy="946672"/>
          </a:xfrm>
        </p:spPr>
        <p:txBody>
          <a:bodyPr>
            <a:normAutofit fontScale="90000"/>
          </a:bodyPr>
          <a:lstStyle/>
          <a:p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>1º </a:t>
            </a:r>
            <a:r>
              <a:rPr lang="pt-PT" sz="2800" b="1" dirty="0"/>
              <a:t>Período </a:t>
            </a:r>
            <a:br>
              <a:rPr lang="pt-PT" sz="2800" b="1" dirty="0"/>
            </a:br>
            <a:r>
              <a:rPr lang="pt-PT" sz="2800" dirty="0"/>
              <a:t>Do </a:t>
            </a:r>
            <a:r>
              <a:rPr lang="pt-PT" sz="2800" i="1" dirty="0"/>
              <a:t>século XII ao início do XVI</a:t>
            </a:r>
            <a:br>
              <a:rPr lang="pt-PT" sz="2800" i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65" y="1264920"/>
            <a:ext cx="8736361" cy="5593080"/>
          </a:xfrm>
        </p:spPr>
        <p:txBody>
          <a:bodyPr>
            <a:normAutofit fontScale="92500" lnSpcReduction="20000"/>
          </a:bodyPr>
          <a:lstStyle/>
          <a:p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Exemplos de separação de elementos que hoje constituem uma palavra gráfica extraídos do Cap. I de LTV:</a:t>
            </a:r>
          </a:p>
          <a:p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mal avisada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(f. 4r)</a:t>
            </a:r>
          </a:p>
          <a:p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bem aventurados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(10r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. Principais alografias </a:t>
            </a:r>
          </a:p>
          <a:p>
            <a:pPr marL="0" indent="0">
              <a:buNone/>
            </a:pP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Exemplos de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vogais e consoantes simples e duplas, uso do &lt;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h&gt;,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 [1453? LTV]  </a:t>
            </a:r>
            <a:r>
              <a:rPr lang="pt-PT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Aallem</a:t>
            </a:r>
            <a:r>
              <a:rPr lang="pt-PT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desto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vos &amp;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todallas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outras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podees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bem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ueer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camanha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samdiçe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meteer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corpo &amp; a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omrra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em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despreço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maas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línguas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[1504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assi quẽ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tever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sobejo,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scilicet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aalee</a:t>
            </a:r>
            <a:r>
              <a:rPr lang="pt-PT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neçessario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pera sua vida e de seus familiares e sobejo </a:t>
            </a:r>
            <a:r>
              <a:rPr lang="pt-PT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</a:t>
            </a:r>
            <a:r>
              <a:rPr lang="pt-PT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neçessario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pera seu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deçẽte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cõveniẽte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estado e de sua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familia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obrigado a socorrer e fazer esmola  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(Var.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̃,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áále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̃,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aalee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̃,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áálem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aalém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aalen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áálen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aalle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̃,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aallem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aallém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 Cf. 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alem</a:t>
            </a:r>
            <a:r>
              <a:rPr lang="pt-PT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aalende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alende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halem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10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705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/>
            </a:r>
            <a:br>
              <a:rPr lang="pt-PT" sz="2400" b="1" dirty="0" smtClean="0"/>
            </a:br>
            <a:r>
              <a:rPr lang="pt-PT" sz="2400" b="1" dirty="0" smtClean="0"/>
              <a:t>1º </a:t>
            </a:r>
            <a:r>
              <a:rPr lang="pt-PT" sz="2400" b="1" dirty="0"/>
              <a:t>Período </a:t>
            </a:r>
            <a:br>
              <a:rPr lang="pt-PT" sz="2400" b="1" dirty="0"/>
            </a:br>
            <a:r>
              <a:rPr lang="pt-PT" sz="2400" dirty="0"/>
              <a:t>Do </a:t>
            </a:r>
            <a:r>
              <a:rPr lang="pt-PT" sz="2400" i="1" dirty="0"/>
              <a:t>século XII ao início do XVI</a:t>
            </a:r>
            <a:br>
              <a:rPr lang="pt-PT" sz="2400" i="1" dirty="0"/>
            </a:b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1110343"/>
            <a:ext cx="8229600" cy="5015820"/>
          </a:xfrm>
        </p:spPr>
        <p:txBody>
          <a:bodyPr>
            <a:noAutofit/>
          </a:bodyPr>
          <a:lstStyle/>
          <a:p>
            <a:r>
              <a:rPr lang="pt-P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.  Representação das </a:t>
            </a:r>
            <a:r>
              <a:rPr lang="pt-P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consoantes</a:t>
            </a:r>
          </a:p>
          <a:p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Exemplos  de &lt;f&gt; / &lt;ph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&gt;,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consoantes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simples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duplas e triplas:</a:t>
            </a:r>
          </a:p>
          <a:p>
            <a:r>
              <a:rPr lang="pt-PT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philosofo</a:t>
            </a:r>
            <a:r>
              <a:rPr lang="pt-P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s. m.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 [séc.14 CI] / [1504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] (Var.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phillosoffo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phillosofo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philosaffo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philosafo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philosapho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philosoffo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philosofo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philosopho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phylosopho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pilosapho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pilosopho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).  Cf. 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filosofo</a:t>
            </a:r>
            <a:r>
              <a:rPr lang="pt-PT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 (Do lat. </a:t>
            </a:r>
            <a:r>
              <a:rPr lang="pt-P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filĭu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).  [1173? DP001] [1504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] (Var.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ffílha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ffilho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ffilho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́,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ffillo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ffjlho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ffylho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fias,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fiha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fijlho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fílha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filhãs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filho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filhó,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fílhó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filhoo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filhus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filio,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filjus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filla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fillio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fillu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filo,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filu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filyo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filỹo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fio,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fjlho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fylas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fýlha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fylho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fyllo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).  </a:t>
            </a:r>
            <a:endParaRPr lang="pt-P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excelencia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s. f.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 (Do lat. </a:t>
            </a:r>
            <a:r>
              <a:rPr lang="pt-P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excellentĭa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).  (...)  [séc.14 CI]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[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1488 S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(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Var.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excçelemçia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excelẽcia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exçelẽçia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excelencia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exçelencia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excellẽcia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exçellẽcia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exçellemçia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excellencia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excellençia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exçellencia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exçellençia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exçillemçia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exellemçia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971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382"/>
            <a:ext cx="8138160" cy="980902"/>
          </a:xfrm>
        </p:spPr>
        <p:txBody>
          <a:bodyPr>
            <a:noAutofit/>
          </a:bodyPr>
          <a:lstStyle/>
          <a:p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/>
              <a:t>D</a:t>
            </a:r>
            <a:r>
              <a:rPr lang="pt-PT" sz="3200" dirty="0" smtClean="0"/>
              <a:t>o </a:t>
            </a:r>
            <a:r>
              <a:rPr lang="pt-PT" sz="3200" dirty="0"/>
              <a:t>século XVI ao século XIX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15884" y="1230284"/>
            <a:ext cx="8370916" cy="49211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Primeiras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tentativas de codificação da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escrita </a:t>
            </a:r>
          </a:p>
          <a:p>
            <a:pPr marL="0" indent="0">
              <a:buNone/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rimeiros gramáticos –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das letras, relação grafema / som, nomeadamente nas consoantes duplas:</a:t>
            </a:r>
          </a:p>
          <a:p>
            <a:pPr algn="just"/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Fernão 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Oliveira, (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1536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Esta letra .c.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cõ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outro .c. debaixo de si virado para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nesta forma .ç. tẽ a mesma p(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nũçiação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q(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 .z. se não q(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 aperta mais 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lingoa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nos dentes.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j. consoante tẽ 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aste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mais longa q(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 a vogal: e tẽ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ençima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̃ pedaço q(eu)brado para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e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bayxo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a ponta do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cabovirada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tambe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̃ para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a sua p(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nũçiação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semelhãte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a do .xi.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cõ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menos força e esta mesma virtude damos ao .g. q(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ndo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se segue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despoys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e. ou .i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PT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19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/>
              <a:t>Do século XVI ao século XIX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52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PT" sz="6600" dirty="0" smtClean="0"/>
              <a:t> e sobre consoantes </a:t>
            </a:r>
            <a:r>
              <a:rPr lang="pt-PT" sz="6600" dirty="0"/>
              <a:t>duplas </a:t>
            </a:r>
            <a:r>
              <a:rPr lang="pt-PT" sz="6600" dirty="0" smtClean="0"/>
              <a:t>– </a:t>
            </a:r>
            <a:r>
              <a:rPr lang="pt-PT" sz="6600" i="1" dirty="0"/>
              <a:t>Duas letras de </a:t>
            </a:r>
            <a:r>
              <a:rPr lang="pt-PT" sz="6600" i="1" dirty="0" err="1"/>
              <a:t>hũa</a:t>
            </a:r>
            <a:r>
              <a:rPr lang="pt-PT" sz="6600" i="1" dirty="0"/>
              <a:t> </a:t>
            </a:r>
            <a:r>
              <a:rPr lang="pt-PT" sz="6600" i="1" dirty="0" err="1"/>
              <a:t>syllaba</a:t>
            </a:r>
            <a:r>
              <a:rPr lang="pt-PT" sz="6600" i="1" dirty="0"/>
              <a:t> juntas ambas em </a:t>
            </a:r>
            <a:r>
              <a:rPr lang="pt-PT" sz="6600" i="1" dirty="0" err="1"/>
              <a:t>hũa</a:t>
            </a:r>
            <a:r>
              <a:rPr lang="pt-PT" sz="6600" i="1" dirty="0"/>
              <a:t> parte antes ou despois não são necessárias na nossa língua como </a:t>
            </a:r>
            <a:r>
              <a:rPr lang="pt-PT" sz="6600" i="1" dirty="0" err="1"/>
              <a:t>offiçio</a:t>
            </a:r>
            <a:r>
              <a:rPr lang="pt-PT" sz="6600" i="1" dirty="0"/>
              <a:t> e </a:t>
            </a:r>
            <a:r>
              <a:rPr lang="pt-PT" sz="6600" i="1" dirty="0" err="1" smtClean="0"/>
              <a:t>peccado</a:t>
            </a:r>
            <a:endParaRPr lang="pt-PT" sz="6600" dirty="0" smtClean="0"/>
          </a:p>
          <a:p>
            <a:r>
              <a:rPr lang="pt-PT" sz="6600" b="1" dirty="0" smtClean="0"/>
              <a:t>João </a:t>
            </a:r>
            <a:r>
              <a:rPr lang="pt-PT" sz="6600" b="1" dirty="0"/>
              <a:t>de Barros (1540) </a:t>
            </a:r>
            <a:r>
              <a:rPr lang="pt-PT" sz="6600" dirty="0" smtClean="0"/>
              <a:t>considera </a:t>
            </a:r>
            <a:r>
              <a:rPr lang="pt-PT" sz="6600" dirty="0"/>
              <a:t>– </a:t>
            </a:r>
            <a:r>
              <a:rPr lang="pt-PT" sz="6600" i="1" dirty="0"/>
              <a:t>A primeira e principal regra na nossa </a:t>
            </a:r>
            <a:r>
              <a:rPr lang="pt-PT" sz="6600" i="1" dirty="0" err="1"/>
              <a:t>orthografia</a:t>
            </a:r>
            <a:r>
              <a:rPr lang="pt-PT" sz="6600" i="1" dirty="0"/>
              <a:t>, é escrever </a:t>
            </a:r>
            <a:r>
              <a:rPr lang="pt-PT" sz="6600" i="1" dirty="0" err="1"/>
              <a:t>todalas</a:t>
            </a:r>
            <a:r>
              <a:rPr lang="pt-PT" sz="6600" i="1" dirty="0"/>
              <a:t> dições com tantas </a:t>
            </a:r>
            <a:r>
              <a:rPr lang="pt-PT" sz="6600" i="1" dirty="0" err="1"/>
              <a:t>leteras</a:t>
            </a:r>
            <a:r>
              <a:rPr lang="pt-PT" sz="6600" i="1" dirty="0"/>
              <a:t> com quantas a </a:t>
            </a:r>
            <a:r>
              <a:rPr lang="pt-PT" sz="6600" i="1" dirty="0" err="1"/>
              <a:t>pronunçiamos</a:t>
            </a:r>
            <a:r>
              <a:rPr lang="pt-PT" sz="6600" i="1" dirty="0"/>
              <a:t>, sem poer consoantes </a:t>
            </a:r>
            <a:r>
              <a:rPr lang="pt-PT" sz="6600" i="1" dirty="0" err="1"/>
              <a:t>oçiosas</a:t>
            </a:r>
            <a:r>
              <a:rPr lang="pt-PT" sz="6600" i="1" dirty="0"/>
              <a:t> como </a:t>
            </a:r>
            <a:r>
              <a:rPr lang="pt-PT" sz="6600" i="1" dirty="0" err="1"/>
              <a:t>uemos</a:t>
            </a:r>
            <a:r>
              <a:rPr lang="pt-PT" sz="6600" i="1" dirty="0"/>
              <a:t> na escritura italiana e </a:t>
            </a:r>
            <a:r>
              <a:rPr lang="pt-PT" sz="6600" i="1" dirty="0" err="1"/>
              <a:t>françesa</a:t>
            </a:r>
            <a:r>
              <a:rPr lang="pt-PT" sz="6600" i="1" dirty="0"/>
              <a:t>.</a:t>
            </a:r>
            <a:endParaRPr lang="pt-PT" sz="6600" dirty="0"/>
          </a:p>
          <a:p>
            <a:r>
              <a:rPr lang="pt-PT" sz="6600" b="1" dirty="0" smtClean="0"/>
              <a:t>Gândavo</a:t>
            </a:r>
            <a:r>
              <a:rPr lang="pt-PT" sz="6600" b="1" i="1" dirty="0" smtClean="0"/>
              <a:t> </a:t>
            </a:r>
            <a:r>
              <a:rPr lang="pt-PT" sz="6600" b="1" dirty="0"/>
              <a:t>(1574</a:t>
            </a:r>
            <a:r>
              <a:rPr lang="pt-PT" sz="6600" b="1" dirty="0" smtClean="0"/>
              <a:t>) </a:t>
            </a:r>
            <a:r>
              <a:rPr lang="pt-PT" sz="6600" dirty="0" smtClean="0"/>
              <a:t>sobre o mesmo tema </a:t>
            </a:r>
            <a:r>
              <a:rPr lang="pt-PT" sz="6600" dirty="0"/>
              <a:t>prescreve - </a:t>
            </a:r>
            <a:r>
              <a:rPr lang="pt-PT" sz="6600" i="1" dirty="0" err="1" smtClean="0"/>
              <a:t>Nvnqva</a:t>
            </a:r>
            <a:r>
              <a:rPr lang="pt-PT" sz="6600" i="1" dirty="0" smtClean="0"/>
              <a:t> </a:t>
            </a:r>
            <a:r>
              <a:rPr lang="pt-PT" sz="6600" i="1" dirty="0"/>
              <a:t>em principio nem em cabo de dição, se </a:t>
            </a:r>
            <a:r>
              <a:rPr lang="pt-PT" sz="6600" i="1" dirty="0" err="1"/>
              <a:t>vsará</a:t>
            </a:r>
            <a:r>
              <a:rPr lang="pt-PT" sz="6600" i="1" dirty="0"/>
              <a:t> de duas letras semelhantes, nem ainda no </a:t>
            </a:r>
            <a:r>
              <a:rPr lang="pt-PT" sz="6600" i="1" dirty="0" err="1"/>
              <a:t>meyo</a:t>
            </a:r>
            <a:r>
              <a:rPr lang="pt-PT" sz="6600" i="1" dirty="0"/>
              <a:t>, </a:t>
            </a:r>
            <a:r>
              <a:rPr lang="pt-PT" sz="6600" i="1" dirty="0" err="1"/>
              <a:t>saluo</a:t>
            </a:r>
            <a:r>
              <a:rPr lang="pt-PT" sz="6600" i="1" dirty="0"/>
              <a:t> quando a origem do vocábulo as pedir, ou quando algum nome ou verbo for composto como adiante se dira.</a:t>
            </a:r>
            <a:endParaRPr lang="pt-PT" sz="6600" dirty="0"/>
          </a:p>
          <a:p>
            <a:endParaRPr lang="pt-PT" sz="6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1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143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400" dirty="0"/>
              <a:t>Do século XVI ao século XIX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3780"/>
            <a:ext cx="8229600" cy="5694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Como </a:t>
            </a:r>
            <a:r>
              <a:rPr lang="pt-PT" dirty="0"/>
              <a:t>o </a:t>
            </a:r>
            <a:r>
              <a:rPr lang="pt-PT" dirty="0" smtClean="0"/>
              <a:t>primeiro gramático, este </a:t>
            </a:r>
            <a:r>
              <a:rPr lang="pt-PT" dirty="0"/>
              <a:t>descreve </a:t>
            </a:r>
            <a:r>
              <a:rPr lang="pt-PT" dirty="0" smtClean="0"/>
              <a:t>a relação entre as </a:t>
            </a:r>
            <a:r>
              <a:rPr lang="pt-PT" dirty="0"/>
              <a:t>grafias </a:t>
            </a:r>
            <a:r>
              <a:rPr lang="pt-PT" dirty="0" smtClean="0"/>
              <a:t>e os sons elucidativa de diferenças desparecidas na língua </a:t>
            </a:r>
            <a:r>
              <a:rPr lang="pt-PT" dirty="0"/>
              <a:t>padrão </a:t>
            </a:r>
            <a:r>
              <a:rPr lang="pt-PT" dirty="0" smtClean="0"/>
              <a:t>atual - </a:t>
            </a:r>
            <a:r>
              <a:rPr lang="pt-PT" i="1" dirty="0" smtClean="0"/>
              <a:t>entendam </a:t>
            </a:r>
            <a:r>
              <a:rPr lang="pt-PT" i="1" dirty="0"/>
              <a:t>que quando pronunciarem qualquer dição com c, hão de fazer força com a língua nos dentes debaixo de maneira, que fique algum tanto a ponta dobrada pera dentro, e quando for com s, porão a língua mais folgadamente para cima que fique soando a pronunciação á maneira de </a:t>
            </a:r>
            <a:r>
              <a:rPr lang="pt-PT" i="1" dirty="0" err="1"/>
              <a:t>assuuio</a:t>
            </a:r>
            <a:r>
              <a:rPr lang="pt-PT" i="1" dirty="0"/>
              <a:t> de cobra, que esta </a:t>
            </a:r>
            <a:r>
              <a:rPr lang="pt-PT" i="1" dirty="0" err="1"/>
              <a:t>foy</a:t>
            </a:r>
            <a:r>
              <a:rPr lang="pt-PT" i="1" dirty="0"/>
              <a:t> a causa porque os Antigos formaram o s da feição da cobra, e o c, à maneira de meio circulo que fica dobrado semelhante à língua quando o pronuncia.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6221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2º 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/>
              <a:t>Do século XVI ao século XIX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6202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No século XVII, 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Duarte Nunes de Leão (</a:t>
            </a:r>
            <a:r>
              <a:rPr lang="pt-P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1606),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preocupando-se com a origem latina dos sons e da sua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representação. Dá-nos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 de fenómenos de evolução que permitem, p. ex., perceber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que as desinências verbais em –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já se tinham ditongado: </a:t>
            </a:r>
          </a:p>
          <a:p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O quarto ditongo é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, […] sobre que há mais opiniões e dúvidas em que lugar  se </a:t>
            </a:r>
            <a:r>
              <a:rPr lang="pt-P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há-de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 usar. Porque uns indistintamente o usam e o confundem com esta terminação </a:t>
            </a:r>
            <a:r>
              <a:rPr 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PT" sz="2000" i="1" dirty="0">
                <a:latin typeface="Arial" panose="020B0604020202020204" pitchFamily="34" charset="0"/>
                <a:cs typeface="Arial" panose="020B0604020202020204" pitchFamily="34" charset="0"/>
              </a:rPr>
              <a:t> não fazendo de um a outro diferença </a:t>
            </a:r>
            <a:r>
              <a:rPr lang="pt-P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algũa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[… ] com este ditongo, temos de escrever necessariamente as terceiras pessoas do plural do indicativo modo, da primeira conjugação dos portugueses, como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amão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acusão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Item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as terceiras pessoas do plural de todos os verbos, de qualquer conjugação, do pretérito imperfeito, como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amavão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tinhão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ouvião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[…] onde [</a:t>
            </a:r>
            <a:r>
              <a:rPr lang="pt-P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] castelhana diz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responde 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portuguesa com aquela pronunciação de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sucede em 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lugar da antiga terminação dos Portugueses de </a:t>
            </a:r>
            <a:r>
              <a:rPr lang="pt-P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[…] A qual ainda agora guardam alguns homens de Entre Douro e Minho e os Galegos, que dizem, </a:t>
            </a:r>
            <a:r>
              <a:rPr lang="pt-P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fizerom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amarom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capitom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(…) </a:t>
            </a:r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1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82139"/>
            <a:ext cx="7772400" cy="1596043"/>
          </a:xfrm>
        </p:spPr>
        <p:txBody>
          <a:bodyPr>
            <a:normAutofit/>
          </a:bodyPr>
          <a:lstStyle/>
          <a:p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2º Período </a:t>
            </a:r>
            <a:b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Do século XVI ao século XIX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8639" y="2078183"/>
            <a:ext cx="8196349" cy="415636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</a:rPr>
              <a:t>No século XVIII, é interessante considerar a posição de </a:t>
            </a:r>
            <a:r>
              <a:rPr lang="pt-PT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Jeronymo</a:t>
            </a:r>
            <a:r>
              <a:rPr lang="pt-PT" sz="3100" b="1" dirty="0">
                <a:latin typeface="Arial" panose="020B0604020202020204" pitchFamily="34" charset="0"/>
                <a:cs typeface="Arial" panose="020B0604020202020204" pitchFamily="34" charset="0"/>
              </a:rPr>
              <a:t> Contador de </a:t>
            </a:r>
            <a:r>
              <a:rPr lang="pt-PT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Argote </a:t>
            </a:r>
            <a:r>
              <a:rPr lang="pt-PT" b="1" dirty="0"/>
              <a:t>(1725)</a:t>
            </a:r>
            <a:r>
              <a:rPr lang="pt-PT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100" dirty="0">
                <a:latin typeface="Arial" panose="020B0604020202020204" pitchFamily="34" charset="0"/>
                <a:cs typeface="Arial" panose="020B0604020202020204" pitchFamily="34" charset="0"/>
              </a:rPr>
              <a:t>que pretende facilitar os estudos de latim através do conhecimento da gramática portuguesa:  </a:t>
            </a:r>
            <a:endParaRPr lang="pt-PT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presente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Grammatica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Portugueza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no nome, nas palavras, e nas regras;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porèm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no intento, e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effeyto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, para que se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compoz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Latina; por isso 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mayr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parte das regras, que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contèm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guardaõ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ou total, ou parcial harmonia com as Latinas e as demais, em que 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Grammatica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Portuguesa discorda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inteyramente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da Latina, as reputa como Idiotismo, e assim as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deyxa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aquelles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, que houverem de compor da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Grammatica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Portugueza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 em toda a sua </a:t>
            </a:r>
            <a:r>
              <a:rPr lang="pt-PT" sz="3100" i="1" dirty="0" err="1">
                <a:latin typeface="Arial" panose="020B0604020202020204" pitchFamily="34" charset="0"/>
                <a:cs typeface="Arial" panose="020B0604020202020204" pitchFamily="34" charset="0"/>
              </a:rPr>
              <a:t>extensaõ</a:t>
            </a:r>
            <a:r>
              <a:rPr lang="pt-PT" sz="31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PT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502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2º Período </a:t>
            </a:r>
            <a:b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Do século XVI ao século XIX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68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obra é escrita</a:t>
            </a:r>
            <a:r>
              <a:rPr lang="pt-P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sob a forma de diálogo entre Mestre (M) e Discípulo (D). A propósito das letras dobradas, questão tratada, como vimos, por outros gramáticos,  </a:t>
            </a:r>
            <a:r>
              <a:rPr lang="pt-P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temos: </a:t>
            </a:r>
          </a:p>
          <a:p>
            <a:pPr marL="0" indent="0">
              <a:buNone/>
            </a:pP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– E as palavras tem às vezes alguma letra, que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naõ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faça som, isto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, que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naõ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se pronuncie? 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/ D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– Sim. 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/ M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Dizey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exemplo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/ D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– Quando na palavra vem dous BB juntos, como em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Abbade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, o segundo B não se pronuncia e perde o som. Isto mesmo sucede ás letras D, F, G, L, P, T, S 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/ M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– E de que serve então dobrar as letras 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/ D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– Serve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humas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vezes de mostrar donde se deriva a palavra, outras serve de mostrar a significação 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 /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D –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Escritt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escreve-se com dous TT para mostrar que se deriva do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adjectivo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Latino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Scriptus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. Amasse escreve-se com dous SS, e mostra que significa no pretérito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perfeyto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, e </a:t>
            </a:r>
            <a:r>
              <a:rPr lang="pt-PT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naõ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 no presente Ama  </a:t>
            </a:r>
            <a:r>
              <a:rPr lang="pt-PT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se.</a:t>
            </a:r>
            <a:r>
              <a:rPr lang="pt-P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740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2º 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Do século XVI ao século XIX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82880" y="1417638"/>
            <a:ext cx="8728364" cy="51161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Ainda no séc. XVIII,  </a:t>
            </a:r>
            <a:r>
              <a:rPr lang="pt-PT" sz="3400" b="1" dirty="0">
                <a:latin typeface="Arial" panose="020B0604020202020204" pitchFamily="34" charset="0"/>
                <a:cs typeface="Arial" panose="020B0604020202020204" pitchFamily="34" charset="0"/>
              </a:rPr>
              <a:t>FR. Luís do Monte Carmelo (1767)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um Compendio de Ortografia  em que </a:t>
            </a:r>
            <a:r>
              <a:rPr lang="pt-P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além de analisar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o conceito: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Orthografia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, que significa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Recta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Escritura,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Arte de escrever com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acêrto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, ou </a:t>
            </a:r>
            <a:r>
              <a:rPr lang="pt-PT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rectamente</a:t>
            </a:r>
            <a:r>
              <a:rPr lang="pt-PT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fornece argumentos curiosos para as suas regras como os que encontramos para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a grafia de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mãe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Anda em opiniões a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Orthografia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dos Nomes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Pae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, Mãe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certo, que no plural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Pae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isto 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Paes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fazemos o mesmo som, que em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Reaes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Sipaes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Taes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etc. e daqui se-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póde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inferir, que este Nome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se escreve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rectamente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assim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Pae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400" dirty="0" err="1">
                <a:latin typeface="Arial" panose="020B0604020202020204" pitchFamily="34" charset="0"/>
                <a:cs typeface="Arial" panose="020B0604020202020204" pitchFamily="34" charset="0"/>
              </a:rPr>
              <a:t>Paes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. Alguns escrevem Pai, Pais, oi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Pays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Dithongo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ai, ou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; mas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me parece esta a melhor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Orthografia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. No singular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Mãe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e no plural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Mães,</a:t>
            </a:r>
            <a:r>
              <a:rPr lang="pt-PT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evidente, que formamos hum som muito brando, […].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Talvêz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quiseram assim os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Portuguezes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significar a brandura, e mavioso </a:t>
            </a:r>
            <a:r>
              <a:rPr lang="pt-PT" sz="3400" i="1" dirty="0" err="1">
                <a:latin typeface="Arial" panose="020B0604020202020204" pitchFamily="34" charset="0"/>
                <a:cs typeface="Arial" panose="020B0604020202020204" pitchFamily="34" charset="0"/>
              </a:rPr>
              <a:t>affecto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 das mães com os filhos. Por isto julgo, que se deve escrever </a:t>
            </a:r>
            <a:r>
              <a:rPr lang="pt-PT" sz="3400" dirty="0">
                <a:latin typeface="Arial" panose="020B0604020202020204" pitchFamily="34" charset="0"/>
                <a:cs typeface="Arial" panose="020B0604020202020204" pitchFamily="34" charset="0"/>
              </a:rPr>
              <a:t>Mãe, Mães</a:t>
            </a:r>
            <a:r>
              <a:rPr lang="pt-PT" sz="3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PT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12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5522"/>
          </a:xfrm>
        </p:spPr>
        <p:txBody>
          <a:bodyPr>
            <a:normAutofit fontScale="90000"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2º 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Do século XVI ao século XIX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80160"/>
            <a:ext cx="8437418" cy="54198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Apesar de toda a atividade dos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gramáticos anteriores, ainda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no início do séc. XX a variação gráfica se mantinha, como testemunha Leite de Vasconcelos nas suas lições de 1904/05:</a:t>
            </a:r>
          </a:p>
          <a:p>
            <a:pPr marL="0" indent="0">
              <a:buNone/>
            </a:pP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É sabido que cada moderno escritor nosso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adopta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por assim dizer, sua ortografia. Isto já vem de longe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[…]. Os primeiros que tentaram representar graficamente o português viram-se em grandes embaraços: de um lado tinham o modelo tirânico do latim, a que mal podiam subtrair-se (como entre nós ainda hoje em parte sucede), e do outro precisavam de representar os sons da língua viva com suficiente </a:t>
            </a:r>
            <a:r>
              <a:rPr lang="pt-PT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exactidão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sons que por vezes eram absolutamente estranhos ao latim, como os ditongos nasais  […]. 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>
            <a:noAutofit/>
          </a:bodyPr>
          <a:lstStyle/>
          <a:p>
            <a:r>
              <a:rPr lang="pt-PT" sz="2800" b="1" i="1" dirty="0" smtClean="0"/>
              <a:t>DLPM</a:t>
            </a:r>
            <a:r>
              <a:rPr lang="pt-PT" sz="2800" b="1" dirty="0" smtClean="0"/>
              <a:t> </a:t>
            </a:r>
            <a:r>
              <a:rPr lang="pt-PT" sz="2800" b="1" dirty="0"/>
              <a:t>–</a:t>
            </a:r>
            <a:r>
              <a:rPr lang="pt-PT" sz="2800" b="1" dirty="0" smtClean="0"/>
              <a:t>  do séc</a:t>
            </a:r>
            <a:r>
              <a:rPr lang="pt-PT" sz="2800" b="1" dirty="0"/>
              <a:t>. XII </a:t>
            </a:r>
            <a:r>
              <a:rPr lang="pt-PT" sz="2800" b="1" dirty="0" smtClean="0"/>
              <a:t>ao </a:t>
            </a:r>
            <a:r>
              <a:rPr lang="pt-PT" sz="2800" b="1" dirty="0"/>
              <a:t>séc. XVI </a:t>
            </a:r>
            <a:br>
              <a:rPr lang="pt-PT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Equipa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err="1" smtClean="0"/>
              <a:t>Coordenadores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 	J. </a:t>
            </a:r>
            <a:r>
              <a:rPr lang="en-US" sz="2800" dirty="0" err="1" smtClean="0"/>
              <a:t>Malaca</a:t>
            </a:r>
            <a:r>
              <a:rPr lang="en-US" sz="2800" dirty="0" smtClean="0"/>
              <a:t> </a:t>
            </a:r>
            <a:r>
              <a:rPr lang="en-US" sz="2800" dirty="0" err="1" smtClean="0"/>
              <a:t>Casteleiro</a:t>
            </a:r>
            <a:r>
              <a:rPr lang="en-US" sz="2800" dirty="0" smtClean="0"/>
              <a:t>; M. F.</a:t>
            </a:r>
            <a:r>
              <a:rPr lang="en-US" sz="2800" dirty="0"/>
              <a:t> </a:t>
            </a:r>
            <a:r>
              <a:rPr lang="en-US" sz="2800" dirty="0" smtClean="0"/>
              <a:t>Xavier; M. L. </a:t>
            </a:r>
            <a:r>
              <a:rPr lang="en-US" sz="2800" dirty="0" err="1" smtClean="0"/>
              <a:t>Crispim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Bolseiros</a:t>
            </a:r>
            <a:r>
              <a:rPr lang="en-US" sz="2800" dirty="0" smtClean="0"/>
              <a:t> e </a:t>
            </a:r>
            <a:r>
              <a:rPr lang="en-US" sz="2800" dirty="0" err="1" smtClean="0"/>
              <a:t>tarefeiros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	M. A. </a:t>
            </a:r>
            <a:r>
              <a:rPr lang="en-US" sz="2800" dirty="0" err="1" smtClean="0"/>
              <a:t>Fiéis</a:t>
            </a:r>
            <a:r>
              <a:rPr lang="en-US" sz="2800" dirty="0" smtClean="0"/>
              <a:t>, J. </a:t>
            </a:r>
            <a:r>
              <a:rPr lang="en-US" sz="2800" dirty="0" err="1" smtClean="0"/>
              <a:t>Loureiro</a:t>
            </a:r>
            <a:r>
              <a:rPr lang="en-US" sz="2800" dirty="0" smtClean="0"/>
              <a:t>, S. Dias, R. Oliveira, </a:t>
            </a:r>
          </a:p>
          <a:p>
            <a:pPr marL="0" indent="0">
              <a:buNone/>
            </a:pPr>
            <a:r>
              <a:rPr lang="en-US" sz="2800" dirty="0"/>
              <a:t>	F. </a:t>
            </a:r>
            <a:r>
              <a:rPr lang="en-US" sz="2800" dirty="0" smtClean="0"/>
              <a:t>Martins, M. </a:t>
            </a:r>
            <a:r>
              <a:rPr lang="en-US" sz="2800" dirty="0" err="1" smtClean="0"/>
              <a:t>Magalhães</a:t>
            </a:r>
            <a:r>
              <a:rPr lang="en-US" sz="2800" dirty="0" smtClean="0"/>
              <a:t>,  R. Duarte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7775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7651"/>
          </a:xfrm>
        </p:spPr>
        <p:txBody>
          <a:bodyPr>
            <a:normAutofit fontScale="90000"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2º 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Do século XVI ao século XIX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3004" y="947651"/>
            <a:ext cx="8753302" cy="59103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De tais embaraços resultou um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mixto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de ortografia, não somente na medieval, senão também na dos tempos posteriores. Em um documento português do século XII (?) acha-se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fecerum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fezerum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 […]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seuo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=suo […]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Soares Barbosa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em 1822 na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Grammatica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philosophica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escreve erradamente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louval-os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 […]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Garrett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faz perturbações escrevendo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incontrar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incanecido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licção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escreve porém acertadamente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achamo-lo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[…]. Não pretendo aqui fazer a história da nossa ortografia; quis só mostrar as titubeações que tem havido. Parece à primeira vista que devia escrever-se absolutamente como se fala. Isto pode fazer-se, e de certo modo se faz, com um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dialecto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 modesto e inculto. Com uma língua nacional, de longa tradição literária, e de fonética </a:t>
            </a:r>
            <a:r>
              <a:rPr lang="pt-P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difícial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, como a nossa, é impossível, porque se deve ter em conta a literatura existente, e porque cada localidade fala de seu modo. Em todo o caso convém estabelecer uma </a:t>
            </a:r>
            <a:r>
              <a:rPr lang="pt-PT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norma.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3º 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i="1" dirty="0" smtClean="0"/>
              <a:t>Séculos </a:t>
            </a:r>
            <a:r>
              <a:rPr lang="pt-PT" i="1" dirty="0"/>
              <a:t>XX e XXI</a:t>
            </a:r>
            <a:endParaRPr lang="pt-PT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/>
              <a:t>Neste </a:t>
            </a:r>
            <a:r>
              <a:rPr lang="pt-PT" dirty="0"/>
              <a:t>período </a:t>
            </a:r>
            <a:r>
              <a:rPr lang="pt-PT" dirty="0" smtClean="0"/>
              <a:t>assistimos </a:t>
            </a:r>
            <a:r>
              <a:rPr lang="pt-PT" dirty="0"/>
              <a:t>ao primeiro esforço oficial de regularização gráfica da escrita. Em 1911, o governo português manda publicar um Formulário ortográfico de referência para documentos oficiais e para o ensino. </a:t>
            </a:r>
            <a:r>
              <a:rPr lang="pt-PT" dirty="0" smtClean="0"/>
              <a:t>A partir de então houve várias convenções e decisões dos Governos e Academias do Brasil e de Portugal. </a:t>
            </a:r>
          </a:p>
          <a:p>
            <a:pPr marL="0" indent="0">
              <a:buNone/>
            </a:pPr>
            <a:r>
              <a:rPr lang="pt-PT" b="1" i="1" u="sng" dirty="0" smtClean="0"/>
              <a:t>1986</a:t>
            </a:r>
            <a:r>
              <a:rPr lang="pt-PT" dirty="0" smtClean="0"/>
              <a:t> </a:t>
            </a:r>
            <a:r>
              <a:rPr lang="pt-PT" dirty="0"/>
              <a:t>- </a:t>
            </a:r>
            <a:r>
              <a:rPr lang="pt-PT" dirty="0" smtClean="0"/>
              <a:t> 1º encontro sobre o tema, envolvendo os </a:t>
            </a:r>
            <a:r>
              <a:rPr lang="pt-PT" dirty="0"/>
              <a:t>sete países de língua </a:t>
            </a:r>
            <a:r>
              <a:rPr lang="pt-PT" dirty="0" smtClean="0"/>
              <a:t>portuguesa.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02320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99259"/>
            <a:ext cx="7772400" cy="1047403"/>
          </a:xfrm>
        </p:spPr>
        <p:txBody>
          <a:bodyPr>
            <a:normAutofit fontScale="90000"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3º Período </a:t>
            </a:r>
            <a:b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200" i="1" dirty="0">
                <a:latin typeface="Arial" panose="020B0604020202020204" pitchFamily="34" charset="0"/>
                <a:cs typeface="Arial" panose="020B0604020202020204" pitchFamily="34" charset="0"/>
              </a:rPr>
              <a:t>Séculos XX e XXI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5389" y="1562793"/>
            <a:ext cx="7942811" cy="4904509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pt-PT" i="1" u="sng" dirty="0" smtClean="0"/>
              <a:t>1990</a:t>
            </a:r>
            <a:r>
              <a:rPr lang="pt-PT" dirty="0" smtClean="0"/>
              <a:t> – 2º encontro para discussão e aprovação da base </a:t>
            </a:r>
            <a:r>
              <a:rPr lang="pt-PT" dirty="0"/>
              <a:t>do Acordo Ortográfico da Língua </a:t>
            </a:r>
            <a:r>
              <a:rPr lang="pt-PT" dirty="0" smtClean="0"/>
              <a:t>Portuguesa elaborado pelas Academias do Brasil e de Portugal. </a:t>
            </a:r>
          </a:p>
          <a:p>
            <a:pPr algn="l"/>
            <a:r>
              <a:rPr lang="pt-PT" dirty="0" smtClean="0"/>
              <a:t>2009 – entrada em vigor do acordo no Brasil e </a:t>
            </a:r>
            <a:r>
              <a:rPr lang="pt-PT" dirty="0"/>
              <a:t>em </a:t>
            </a:r>
            <a:r>
              <a:rPr lang="pt-PT" dirty="0" smtClean="0"/>
              <a:t>Portugal,  </a:t>
            </a:r>
            <a:r>
              <a:rPr lang="pt-PT" dirty="0"/>
              <a:t>prevendo-se um período de transição de três anos para o Brasil e de seis anos para Portugal. </a:t>
            </a:r>
            <a:endParaRPr lang="pt-PT" dirty="0" smtClean="0"/>
          </a:p>
          <a:p>
            <a:pPr algn="l"/>
            <a:r>
              <a:rPr lang="pt-PT" dirty="0" smtClean="0"/>
              <a:t>2019 – dez anos após a entrada em vigor  e escoado o período de transição, os </a:t>
            </a:r>
            <a:r>
              <a:rPr lang="pt-PT" dirty="0"/>
              <a:t>automatismos de escrita adquiridos por pessoas alfabetizadas na vigência da lei anterior ainda ecoam na imprensa, nas redes sociais e mesmo em petições apresentadas na Assembleia da República.</a:t>
            </a:r>
          </a:p>
          <a:p>
            <a:pPr algn="l"/>
            <a:endParaRPr lang="pt-P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9152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Períodos considerados para esta </a:t>
            </a:r>
            <a:r>
              <a:rPr lang="pt-PT" dirty="0" smtClean="0"/>
              <a:t>apresentação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r>
              <a:rPr lang="pt-PT" b="1" dirty="0"/>
              <a:t>1º Período </a:t>
            </a:r>
            <a:r>
              <a:rPr lang="pt-PT" dirty="0"/>
              <a:t>- </a:t>
            </a:r>
            <a:r>
              <a:rPr lang="pt-PT" i="1" dirty="0"/>
              <a:t>do século XII ao início do XVI</a:t>
            </a:r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r>
              <a:rPr lang="pt-PT" b="1" dirty="0"/>
              <a:t>2º Período</a:t>
            </a:r>
            <a:r>
              <a:rPr lang="pt-PT" dirty="0"/>
              <a:t> - </a:t>
            </a:r>
            <a:r>
              <a:rPr lang="pt-PT" i="1" dirty="0"/>
              <a:t>do século XVI ao século XIX </a:t>
            </a:r>
          </a:p>
          <a:p>
            <a:pPr marL="0" indent="0">
              <a:buNone/>
            </a:pPr>
            <a:endParaRPr lang="pt-PT" dirty="0"/>
          </a:p>
          <a:p>
            <a:r>
              <a:rPr lang="pt-PT" b="1" dirty="0"/>
              <a:t>3º Período </a:t>
            </a:r>
            <a:r>
              <a:rPr lang="pt-PT" dirty="0"/>
              <a:t>- </a:t>
            </a:r>
            <a:r>
              <a:rPr lang="pt-PT" i="1" dirty="0"/>
              <a:t>séculos XX e XXI</a:t>
            </a:r>
          </a:p>
        </p:txBody>
      </p:sp>
    </p:spTree>
    <p:extLst>
      <p:ext uri="{BB962C8B-B14F-4D97-AF65-F5344CB8AC3E}">
        <p14:creationId xmlns:p14="http://schemas.microsoft.com/office/powerpoint/2010/main" val="415155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2722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 </a:t>
            </a: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século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XII ao início do XVI</a:t>
            </a:r>
            <a:b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4000" dirty="0"/>
              <a:t>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3888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Os textos deste 1º período da língua apresentam sobretudo múltiplas variações gráficas que têm suscitado várias explicações entre as quais destacamos: </a:t>
            </a:r>
          </a:p>
          <a:p>
            <a:pPr algn="just"/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hábitos adquiridos durante a formação dos escribas em diferentes </a:t>
            </a:r>
            <a:r>
              <a:rPr lang="pt-PT" sz="2600" i="1" dirty="0">
                <a:latin typeface="Arial" panose="020B0604020202020204" pitchFamily="34" charset="0"/>
                <a:cs typeface="Arial" panose="020B0604020202020204" pitchFamily="34" charset="0"/>
              </a:rPr>
              <a:t>scriptoria;</a:t>
            </a: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preferências individuais;</a:t>
            </a:r>
          </a:p>
          <a:p>
            <a:pPr algn="just"/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influência da tradição latina;</a:t>
            </a:r>
          </a:p>
          <a:p>
            <a:pPr algn="just"/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influência da oralidade regional.</a:t>
            </a:r>
          </a:p>
          <a:p>
            <a:pPr marL="0" indent="0" algn="just">
              <a:buNone/>
            </a:pP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9838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2960" y="624840"/>
            <a:ext cx="7772400" cy="1097280"/>
          </a:xfrm>
        </p:spPr>
        <p:txBody>
          <a:bodyPr>
            <a:normAutofit fontScale="90000"/>
          </a:bodyPr>
          <a:lstStyle/>
          <a:p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 </a:t>
            </a:r>
            <a:r>
              <a:rPr lang="pt-PT" sz="4000" b="1" dirty="0"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século XII ao início do XVI</a:t>
            </a:r>
            <a:r>
              <a:rPr lang="pt-PT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PT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09600" y="1722120"/>
            <a:ext cx="7985760" cy="4602480"/>
          </a:xfrm>
        </p:spPr>
        <p:txBody>
          <a:bodyPr>
            <a:noAutofit/>
          </a:bodyPr>
          <a:lstStyle/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Dado não haver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regras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escrita conhecidas, a escrita deste período que nos chegou parece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relacionar-se </a:t>
            </a:r>
          </a:p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– por um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lado, com a tradição latina pois tanto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língua como a escrita têm origem na língua e na escrita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latinas;</a:t>
            </a:r>
          </a:p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por outro, com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relação da escrita com a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oralidade.</a:t>
            </a:r>
          </a:p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Além destes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dois fatores teremos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considerar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necessidade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economizar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espaço nos suportes, sobretudo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anteriores à difusão do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papel, dadas a suas dimensões e custo.</a:t>
            </a:r>
            <a:endParaRPr lang="pt-P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cabendo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nesta apresentação um inventário extenso da variação gráfica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textos produzidos ao longo de cerca de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400 anos, daremos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apenas alguns </a:t>
            </a:r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exemplos. 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"/>
            <a:ext cx="8229600" cy="1524000"/>
          </a:xfrm>
        </p:spPr>
        <p:txBody>
          <a:bodyPr>
            <a:noAutofit/>
          </a:bodyPr>
          <a:lstStyle/>
          <a:p>
            <a:r>
              <a:rPr lang="pt-PT" sz="3600" b="1" dirty="0"/>
              <a:t>1º Período </a:t>
            </a:r>
            <a:br>
              <a:rPr lang="pt-PT" sz="3600" b="1" dirty="0"/>
            </a:br>
            <a:r>
              <a:rPr lang="pt-PT" sz="3600" dirty="0"/>
              <a:t>Do </a:t>
            </a:r>
            <a:r>
              <a:rPr lang="pt-PT" sz="3600" i="1" dirty="0"/>
              <a:t>século XII ao início do XVI</a:t>
            </a:r>
            <a:br>
              <a:rPr lang="pt-PT" sz="3600" i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buNone/>
            </a:pPr>
            <a:r>
              <a:rPr lang="pt-PT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Partindo 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do conceito de 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espaço gráfico,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surgido 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no séc. XX (v. 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Kristeva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 1969 e 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Catach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 1980), apresentamos características da escrita medieval começando pelas questões espaciais: </a:t>
            </a:r>
            <a:endParaRPr lang="pt-PT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buNone/>
            </a:pPr>
            <a:r>
              <a:rPr lang="pt-PT" sz="9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9600" b="1" dirty="0">
                <a:latin typeface="Arial" panose="020B0604020202020204" pitchFamily="34" charset="0"/>
                <a:cs typeface="Arial" panose="020B0604020202020204" pitchFamily="34" charset="0"/>
              </a:rPr>
              <a:t>Espaço gráfico</a:t>
            </a:r>
            <a:endParaRPr lang="pt-PT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9600" b="1" dirty="0">
                <a:latin typeface="Arial" panose="020B0604020202020204" pitchFamily="34" charset="0"/>
                <a:cs typeface="Arial" panose="020B0604020202020204" pitchFamily="34" charset="0"/>
              </a:rPr>
              <a:t>1.1. Pontuação e uso de maiúsculas</a:t>
            </a:r>
          </a:p>
          <a:p>
            <a:pPr marL="0" indent="0" fontAlgn="base">
              <a:buNone/>
            </a:pPr>
            <a:r>
              <a:rPr lang="pt-PT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	a) Exemplo de pontuação (ou falta da mesma):</a:t>
            </a:r>
          </a:p>
          <a:p>
            <a:pPr marL="0" indent="0">
              <a:buNone/>
            </a:pPr>
            <a:r>
              <a:rPr lang="pt-PT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{{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Carta de foro h(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editatis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 ((L016)) de 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Teloes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9600" dirty="0" err="1">
                <a:latin typeface="Arial" panose="020B0604020202020204" pitchFamily="34" charset="0"/>
                <a:cs typeface="Arial" panose="020B0604020202020204" pitchFamily="34" charset="0"/>
              </a:rPr>
              <a:t>Aguyar</a:t>
            </a:r>
            <a:r>
              <a:rPr lang="pt-PT" sz="9600" dirty="0">
                <a:latin typeface="Arial" panose="020B0604020202020204" pitchFamily="34" charset="0"/>
                <a:cs typeface="Arial" panose="020B0604020202020204" pitchFamily="34" charset="0"/>
              </a:rPr>
              <a:t>.}} </a:t>
            </a:r>
          </a:p>
          <a:p>
            <a:pPr marL="0" indent="0">
              <a:buNone/>
            </a:pP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Sabiam todos aqueles q(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) esta carta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uire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̃ q(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) eu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don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Alfonso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pela graça de deus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Rey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d(e) Portugal &amp; Conde d(e)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Bolonia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fazo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carta de foro a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uos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pobladores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mya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herdade de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Tolones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Aguyar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. dou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uos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quaãta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h(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)dade ei.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essa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villa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cũ seus t(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)mios </a:t>
            </a:r>
            <a:r>
              <a:rPr lang="pt-PT" sz="9600" i="1" dirty="0" err="1">
                <a:latin typeface="Arial" panose="020B0604020202020204" pitchFamily="34" charset="0"/>
                <a:cs typeface="Arial" panose="020B0604020202020204" pitchFamily="34" charset="0"/>
              </a:rPr>
              <a:t>nouos</a:t>
            </a:r>
            <a:r>
              <a:rPr lang="pt-PT" sz="9600" i="1" dirty="0">
                <a:latin typeface="Arial" panose="020B0604020202020204" pitchFamily="34" charset="0"/>
                <a:cs typeface="Arial" panose="020B0604020202020204" pitchFamily="34" charset="0"/>
              </a:rPr>
              <a:t> &amp; antigos </a:t>
            </a:r>
            <a:r>
              <a:rPr lang="pt-PT" sz="9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(…) </a:t>
            </a:r>
            <a:endParaRPr lang="pt-PT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PT" sz="7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endParaRPr lang="pt-PT" b="1" dirty="0" smtClean="0"/>
          </a:p>
          <a:p>
            <a:pPr marL="0" lvl="0" indent="0" fontAlgn="base">
              <a:buNone/>
            </a:pPr>
            <a:endParaRPr lang="pt-PT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3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"/>
            <a:ext cx="8229600" cy="1188720"/>
          </a:xfrm>
        </p:spPr>
        <p:txBody>
          <a:bodyPr>
            <a:noAutofit/>
          </a:bodyPr>
          <a:lstStyle/>
          <a:p>
            <a:r>
              <a:rPr lang="pt-PT" sz="3600" b="1" dirty="0" smtClean="0"/>
              <a:t/>
            </a:r>
            <a:br>
              <a:rPr lang="pt-PT" sz="3600" b="1" dirty="0" smtClean="0"/>
            </a:br>
            <a:r>
              <a:rPr lang="pt-PT" sz="3600" b="1" dirty="0" smtClean="0"/>
              <a:t>1º </a:t>
            </a:r>
            <a:r>
              <a:rPr lang="pt-PT" sz="3600" b="1" dirty="0"/>
              <a:t>Período </a:t>
            </a:r>
            <a:br>
              <a:rPr lang="pt-PT" sz="3600" b="1" dirty="0"/>
            </a:br>
            <a:r>
              <a:rPr lang="pt-PT" sz="3600" dirty="0"/>
              <a:t>Do </a:t>
            </a:r>
            <a:r>
              <a:rPr lang="pt-PT" sz="3600" i="1" dirty="0"/>
              <a:t>século XII ao início do XVI</a:t>
            </a:r>
            <a:br>
              <a:rPr lang="pt-PT" sz="3600" i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0680"/>
            <a:ext cx="8229600" cy="4861560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pt-PT" sz="2400" dirty="0"/>
              <a:t>b) Exemplo do uso aleatório de maiúsculas e minúsculas </a:t>
            </a:r>
          </a:p>
          <a:p>
            <a:pPr marL="0" indent="0">
              <a:buNone/>
            </a:pPr>
            <a:r>
              <a:rPr lang="pt-PT" sz="2400" dirty="0"/>
              <a:t>&lt;D 2</a:t>
            </a:r>
            <a:r>
              <a:rPr lang="pt-PT" sz="2400" baseline="30000" dirty="0"/>
              <a:t>a</a:t>
            </a:r>
            <a:r>
              <a:rPr lang="pt-PT" sz="2400" dirty="0"/>
              <a:t> metade do século 12&gt;&lt;E DN002&gt; ((Mosteiro da Moreira, Maço 8, 33</a:t>
            </a:r>
            <a:r>
              <a:rPr lang="pt-PT" sz="2400" dirty="0" smtClean="0"/>
              <a:t>))</a:t>
            </a:r>
            <a:endParaRPr lang="pt-PT" sz="2400" i="1" dirty="0"/>
          </a:p>
          <a:p>
            <a:pPr marL="0" indent="0">
              <a:buNone/>
            </a:pPr>
            <a:r>
              <a:rPr lang="pt-PT" sz="2400" i="1" dirty="0"/>
              <a:t>Noticia de </a:t>
            </a:r>
            <a:r>
              <a:rPr lang="pt-PT" sz="2400" i="1" dirty="0" err="1"/>
              <a:t>auer</a:t>
            </a:r>
            <a:r>
              <a:rPr lang="pt-PT" sz="2400" i="1" dirty="0"/>
              <a:t> que </a:t>
            </a:r>
            <a:r>
              <a:rPr lang="pt-PT" sz="2400" i="1" dirty="0" err="1"/>
              <a:t>deuen</a:t>
            </a:r>
            <a:r>
              <a:rPr lang="pt-PT" sz="2400" i="1" dirty="0"/>
              <a:t> a dar a </a:t>
            </a:r>
            <a:r>
              <a:rPr lang="pt-PT" sz="2400" i="1" dirty="0" err="1"/>
              <a:t>petro</a:t>
            </a:r>
            <a:r>
              <a:rPr lang="pt-PT" sz="2400" i="1" dirty="0"/>
              <a:t> abade In </a:t>
            </a:r>
            <a:r>
              <a:rPr lang="pt-PT" sz="2400" i="1" dirty="0" err="1"/>
              <a:t>palmazianos</a:t>
            </a:r>
            <a:r>
              <a:rPr lang="pt-PT" sz="2400" i="1" dirty="0"/>
              <a:t> </a:t>
            </a:r>
            <a:r>
              <a:rPr lang="pt-PT" sz="2400" i="1" dirty="0" err="1"/>
              <a:t>sup</a:t>
            </a:r>
            <a:r>
              <a:rPr lang="pt-PT" sz="2400" i="1" dirty="0"/>
              <a:t>(</a:t>
            </a:r>
            <a:r>
              <a:rPr lang="pt-PT" sz="2400" i="1" dirty="0" err="1"/>
              <a:t>er</a:t>
            </a:r>
            <a:r>
              <a:rPr lang="pt-PT" sz="2400" i="1" dirty="0"/>
              <a:t>) uno casal de </a:t>
            </a:r>
            <a:r>
              <a:rPr lang="pt-PT" sz="2400" i="1" dirty="0" err="1"/>
              <a:t>afonso</a:t>
            </a:r>
            <a:r>
              <a:rPr lang="pt-PT" sz="2400" i="1" dirty="0"/>
              <a:t> </a:t>
            </a:r>
            <a:r>
              <a:rPr lang="pt-PT" sz="2400" i="1" dirty="0" err="1"/>
              <a:t>rodrigiz</a:t>
            </a:r>
            <a:r>
              <a:rPr lang="pt-PT" sz="2400" i="1" dirty="0"/>
              <a:t>. </a:t>
            </a:r>
            <a:r>
              <a:rPr lang="pt-PT" sz="2400" i="1" dirty="0" err="1"/>
              <a:t>vij</a:t>
            </a:r>
            <a:r>
              <a:rPr lang="pt-PT" sz="2400" i="1" dirty="0"/>
              <a:t> M(o)r(</a:t>
            </a:r>
            <a:r>
              <a:rPr lang="pt-PT" sz="2400" i="1" dirty="0" err="1"/>
              <a:t>abetinos</a:t>
            </a:r>
            <a:r>
              <a:rPr lang="pt-PT" sz="2400" i="1" dirty="0"/>
              <a:t>). (...) De seu </a:t>
            </a:r>
            <a:r>
              <a:rPr lang="pt-PT" sz="2400" i="1" dirty="0" err="1"/>
              <a:t>pan</a:t>
            </a:r>
            <a:r>
              <a:rPr lang="pt-PT" sz="2400" i="1" dirty="0"/>
              <a:t> que </a:t>
            </a:r>
            <a:r>
              <a:rPr lang="pt-PT" sz="2400" i="1" dirty="0" err="1"/>
              <a:t>uendeu</a:t>
            </a:r>
            <a:r>
              <a:rPr lang="pt-PT" sz="2400" i="1" dirty="0"/>
              <a:t> in </a:t>
            </a:r>
            <a:r>
              <a:rPr lang="pt-PT" sz="2400" i="1" dirty="0" err="1"/>
              <a:t>palmazianos</a:t>
            </a:r>
            <a:r>
              <a:rPr lang="pt-PT" sz="2400" i="1" dirty="0"/>
              <a:t>. Martino. </a:t>
            </a:r>
            <a:r>
              <a:rPr lang="pt-PT" sz="2400" i="1" dirty="0" err="1"/>
              <a:t>petriz</a:t>
            </a:r>
            <a:r>
              <a:rPr lang="pt-PT" sz="2400" i="1" dirty="0"/>
              <a:t>. i M(o)r(</a:t>
            </a:r>
            <a:r>
              <a:rPr lang="pt-PT" sz="2400" i="1" dirty="0" err="1"/>
              <a:t>avedil</a:t>
            </a:r>
            <a:r>
              <a:rPr lang="pt-PT" sz="2400" i="1" dirty="0"/>
              <a:t>). </a:t>
            </a:r>
            <a:r>
              <a:rPr lang="pt-PT" sz="2400" i="1" dirty="0" err="1"/>
              <a:t>petro</a:t>
            </a:r>
            <a:r>
              <a:rPr lang="pt-PT" sz="2400" i="1" dirty="0"/>
              <a:t> neto do ribeiro. i M(o)r(</a:t>
            </a:r>
            <a:r>
              <a:rPr lang="pt-PT" sz="2400" i="1" dirty="0" err="1"/>
              <a:t>avedil</a:t>
            </a:r>
            <a:r>
              <a:rPr lang="pt-PT" sz="2400" i="1" dirty="0"/>
              <a:t>). </a:t>
            </a:r>
            <a:r>
              <a:rPr lang="pt-PT" sz="2400" i="1" dirty="0" err="1"/>
              <a:t>Gunsaluo</a:t>
            </a:r>
            <a:r>
              <a:rPr lang="pt-PT" sz="2400" i="1" dirty="0"/>
              <a:t> </a:t>
            </a:r>
            <a:r>
              <a:rPr lang="pt-PT" sz="2400" i="1" dirty="0" err="1"/>
              <a:t>suariz</a:t>
            </a:r>
            <a:r>
              <a:rPr lang="pt-PT" sz="2400" i="1" dirty="0"/>
              <a:t> do </a:t>
            </a:r>
            <a:r>
              <a:rPr lang="pt-PT" sz="2400" i="1" dirty="0" err="1"/>
              <a:t>paonbal</a:t>
            </a:r>
            <a:r>
              <a:rPr lang="pt-PT" sz="2400" i="1" dirty="0"/>
              <a:t>. i Medio. M(o)r(</a:t>
            </a:r>
            <a:r>
              <a:rPr lang="pt-PT" sz="2400" i="1" dirty="0" err="1"/>
              <a:t>avedil</a:t>
            </a:r>
            <a:r>
              <a:rPr lang="pt-PT" sz="2400" i="1" dirty="0"/>
              <a:t>). </a:t>
            </a:r>
            <a:r>
              <a:rPr lang="pt-PT" sz="2400" i="1" dirty="0" err="1"/>
              <a:t>garcia</a:t>
            </a:r>
            <a:r>
              <a:rPr lang="pt-PT" sz="2400" i="1" dirty="0"/>
              <a:t> </a:t>
            </a:r>
            <a:r>
              <a:rPr lang="pt-PT" sz="2400" i="1" dirty="0" err="1"/>
              <a:t>suariz</a:t>
            </a:r>
            <a:r>
              <a:rPr lang="pt-PT" sz="2400" i="1" dirty="0"/>
              <a:t>. fiador. </a:t>
            </a:r>
            <a:r>
              <a:rPr lang="pt-PT" sz="2400" i="1" dirty="0" err="1"/>
              <a:t>Menẽdo</a:t>
            </a:r>
            <a:r>
              <a:rPr lang="pt-PT" sz="2400" i="1" dirty="0"/>
              <a:t> </a:t>
            </a:r>
            <a:r>
              <a:rPr lang="pt-PT" sz="2400" i="1" dirty="0" err="1"/>
              <a:t>uermuiz</a:t>
            </a:r>
            <a:r>
              <a:rPr lang="pt-PT" sz="2400" i="1" dirty="0"/>
              <a:t>. i M(o)r(</a:t>
            </a:r>
            <a:r>
              <a:rPr lang="pt-PT" sz="2400" i="1" dirty="0" err="1"/>
              <a:t>avedil</a:t>
            </a:r>
            <a:r>
              <a:rPr lang="pt-PT" sz="2400" i="1" dirty="0"/>
              <a:t>). </a:t>
            </a:r>
            <a:r>
              <a:rPr lang="pt-PT" sz="2400" i="1" dirty="0" err="1"/>
              <a:t>godina</a:t>
            </a:r>
            <a:r>
              <a:rPr lang="pt-PT" sz="2400" i="1" dirty="0"/>
              <a:t> </a:t>
            </a:r>
            <a:r>
              <a:rPr lang="pt-PT" sz="2400" i="1" dirty="0" err="1"/>
              <a:t>menendiz</a:t>
            </a:r>
            <a:r>
              <a:rPr lang="pt-PT" sz="2400" i="1" dirty="0"/>
              <a:t>. fiador </a:t>
            </a:r>
            <a:r>
              <a:rPr lang="pt-PT" sz="2400" i="1" dirty="0" err="1"/>
              <a:t>petro</a:t>
            </a:r>
            <a:r>
              <a:rPr lang="pt-PT" sz="2400" i="1" dirty="0"/>
              <a:t> </a:t>
            </a:r>
            <a:r>
              <a:rPr lang="pt-PT" sz="2400" i="1" dirty="0" err="1"/>
              <a:t>suariz</a:t>
            </a:r>
            <a:r>
              <a:rPr lang="pt-PT" sz="2400" i="1" dirty="0"/>
              <a:t> de quintana.</a:t>
            </a:r>
            <a:endParaRPr lang="en-US" sz="2400" dirty="0"/>
          </a:p>
          <a:p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100" b="1" dirty="0" smtClean="0"/>
              <a:t/>
            </a:r>
            <a:br>
              <a:rPr lang="x-none" sz="3100" b="1" dirty="0" smtClean="0"/>
            </a:br>
            <a:r>
              <a:rPr lang="pt-PT" sz="3200" b="1" dirty="0"/>
              <a:t>1º Período </a:t>
            </a:r>
            <a:br>
              <a:rPr lang="pt-PT" sz="3200" b="1" dirty="0"/>
            </a:br>
            <a:r>
              <a:rPr lang="pt-PT" sz="3200" dirty="0"/>
              <a:t>Do </a:t>
            </a:r>
            <a:r>
              <a:rPr lang="pt-PT" sz="3200" i="1" dirty="0"/>
              <a:t>século XII ao início do XVI</a:t>
            </a:r>
            <a:br>
              <a:rPr lang="pt-PT" sz="3200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1.2. Abreviaturas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Exemplos de abreviaturas desenvolvidas entre ( ) nas edições que integram o CIPM</a:t>
            </a:r>
          </a:p>
          <a:p>
            <a:pPr fontAlgn="base"/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&lt;D 2</a:t>
            </a:r>
            <a:r>
              <a:rPr lang="pt-PT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metade do século 12&gt;  ((Mosteiro de Pedroso, Maço 4, 38)) </a:t>
            </a:r>
          </a:p>
          <a:p>
            <a:pPr marL="0" indent="0">
              <a:buNone/>
            </a:pP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H(oc) e(st)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fĩto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 casales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eligoo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tenet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alfo(n)s(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didaci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d(e)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monast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 pedroso. i(n) outeiro.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ijos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 casales.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dedit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didac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tornĩcas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monast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petroso a q(ui)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nta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uilla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d(e)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eligoo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. (e) sua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mulier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. altera quinta.  (...)</a:t>
            </a:r>
          </a:p>
          <a:p>
            <a:pPr marL="0" indent="0">
              <a:buNone/>
            </a:pPr>
            <a:endParaRPr lang="pt-PT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&lt;S 16&gt; &lt;D 1505&gt; ((Mosteiro de Vilarinho, Maço 6, 24 )) </a:t>
            </a:r>
          </a:p>
          <a:p>
            <a:pPr marL="0" indent="0">
              <a:buNone/>
            </a:pP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Joham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coJnbra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doctor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degredos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prouisor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(e)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vig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(airo)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geeral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em a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igreJa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(e)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arceb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)pado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bragaa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pollo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Reverendissimo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S(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enh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Cardeal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portugal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Comendatario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p(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petuo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igreJa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bragaa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(e) S(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enh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(c)ta cidade p(ri)mas das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espanhas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 c(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etera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 a quantos esta carta de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enprazam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ento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) virem faço </a:t>
            </a:r>
            <a:r>
              <a:rPr lang="pt-PT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sab</a:t>
            </a:r>
            <a:r>
              <a:rPr lang="pt-PT" sz="2800" i="1" dirty="0">
                <a:latin typeface="Arial" panose="020B0604020202020204" pitchFamily="34" charset="0"/>
                <a:cs typeface="Arial" panose="020B0604020202020204" pitchFamily="34" charset="0"/>
              </a:rPr>
              <a:t>(e)r (…)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80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842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1º 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Período </a:t>
            </a:r>
            <a:b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  <a:t>século XII ao início do XVI</a:t>
            </a:r>
            <a:br>
              <a:rPr lang="pt-PT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47" y="1325880"/>
            <a:ext cx="8667705" cy="526397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t-PT" sz="6000" b="1" dirty="0">
                <a:latin typeface="Arial" panose="020B0604020202020204" pitchFamily="34" charset="0"/>
                <a:cs typeface="Arial" panose="020B0604020202020204" pitchFamily="34" charset="0"/>
              </a:rPr>
              <a:t>1.3. Ligação / separação de palavras ou elementos de formação das mesmas</a:t>
            </a:r>
            <a:endParaRPr lang="pt-PT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A maior parte das edições procedem à regularização destas unidades gráficas de difícil interpretação e análise. </a:t>
            </a:r>
            <a:r>
              <a:rPr lang="pt-PT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Nestes 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exemplos podemos constatar que a questão não parece relacionar-se</a:t>
            </a:r>
            <a:r>
              <a:rPr lang="pt-PT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com as categorias morfológicas dos elementos ligados:</a:t>
            </a:r>
            <a:r>
              <a:rPr lang="pt-PT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buNone/>
            </a:pP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   Exemplos de ligação extraídos do Cap. I de LTV: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açidade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 ( = a </a:t>
            </a:r>
            <a:r>
              <a:rPr lang="pt-PT" sz="6000" dirty="0" err="1">
                <a:latin typeface="Arial" panose="020B0604020202020204" pitchFamily="34" charset="0"/>
                <a:cs typeface="Arial" panose="020B0604020202020204" pitchFamily="34" charset="0"/>
              </a:rPr>
              <a:t>çidade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) – ligação gráfica do artigo definido e do nome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paforma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(= per a forma) – ligação da preposição abreviada, do artigo e do nome</a:t>
            </a:r>
          </a:p>
          <a:p>
            <a:r>
              <a:rPr lang="pt-PT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porcompanh</a:t>
            </a:r>
            <a:r>
              <a:rPr lang="pt-PT" sz="6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eir</a:t>
            </a:r>
            <a:r>
              <a:rPr lang="pt-PT" sz="6000" i="1" dirty="0">
                <a:latin typeface="Arial" panose="020B0604020202020204" pitchFamily="34" charset="0"/>
                <a:cs typeface="Arial" panose="020B0604020202020204" pitchFamily="34" charset="0"/>
              </a:rPr>
              <a:t>)a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(= por companheira) – preposição ligada ao nome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aaparecer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 = a aparecer) – preposição ligada ao verbo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semprete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(= sempre te) – advérbio de tempo ligado a um pronome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sedereitamente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 = se </a:t>
            </a:r>
            <a:r>
              <a:rPr lang="pt-PT" sz="6000" dirty="0" err="1">
                <a:latin typeface="Arial" panose="020B0604020202020204" pitchFamily="34" charset="0"/>
                <a:cs typeface="Arial" panose="020B0604020202020204" pitchFamily="34" charset="0"/>
              </a:rPr>
              <a:t>dereitamente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) – conjunção ligada ao advérbio</a:t>
            </a:r>
          </a:p>
          <a:p>
            <a:r>
              <a:rPr lang="pt-PT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edamaneira</a:t>
            </a:r>
            <a:r>
              <a:rPr lang="pt-PT" sz="6000" dirty="0">
                <a:latin typeface="Arial" panose="020B0604020202020204" pitchFamily="34" charset="0"/>
                <a:cs typeface="Arial" panose="020B0604020202020204" pitchFamily="34" charset="0"/>
              </a:rPr>
              <a:t> (= e da maneira) – conjunção, contração de preposição e artigo, nome</a:t>
            </a:r>
          </a:p>
          <a:p>
            <a:pPr marL="0" indent="0">
              <a:buNone/>
            </a:pP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10299</TotalTime>
  <Words>1403</Words>
  <Application>Microsoft Office PowerPoint</Application>
  <PresentationFormat>Apresentação no Ecrã (4:3)</PresentationFormat>
  <Paragraphs>120</Paragraphs>
  <Slides>22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A (orto)grafia portuguesa do século XII  aos nossos dias</vt:lpstr>
      <vt:lpstr>DLPM –  do séc. XII ao séc. XVI  </vt:lpstr>
      <vt:lpstr>Períodos considerados para esta apresentação </vt:lpstr>
      <vt:lpstr> 1º Período  Do século XII ao início do XVI  </vt:lpstr>
      <vt:lpstr> 1º Período  Do século XII ao início do XVI </vt:lpstr>
      <vt:lpstr>1º Período  Do século XII ao início do XVI </vt:lpstr>
      <vt:lpstr> 1º Período  Do século XII ao início do XVI </vt:lpstr>
      <vt:lpstr> 1º Período  Do século XII ao início do XVI </vt:lpstr>
      <vt:lpstr> 1º Período  Do século XII ao início do XVI </vt:lpstr>
      <vt:lpstr> 1º Período  Do século XII ao início do XVI </vt:lpstr>
      <vt:lpstr> 1º Período  Do século XII ao início do XVI 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2º Período  Do século XVI ao século XIX</vt:lpstr>
      <vt:lpstr>3º Período  Séculos XX e XXI</vt:lpstr>
      <vt:lpstr>3º Período  Séculos XX e XXI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Dificuldades na Elaboração do Dicionário da Língua Portuguesa Medieval</dc:title>
  <dc:creator>MFX</dc:creator>
  <cp:lastModifiedBy>CLUNL</cp:lastModifiedBy>
  <cp:revision>127</cp:revision>
  <dcterms:created xsi:type="dcterms:W3CDTF">2018-06-09T19:49:42Z</dcterms:created>
  <dcterms:modified xsi:type="dcterms:W3CDTF">2019-03-22T12:00:08Z</dcterms:modified>
</cp:coreProperties>
</file>