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3" r:id="rId3"/>
    <p:sldId id="262" r:id="rId4"/>
    <p:sldId id="265" r:id="rId5"/>
    <p:sldId id="264" r:id="rId6"/>
    <p:sldId id="266" r:id="rId7"/>
    <p:sldId id="267" r:id="rId8"/>
    <p:sldId id="268" r:id="rId9"/>
    <p:sldId id="270" r:id="rId10"/>
    <p:sldId id="269" r:id="rId11"/>
    <p:sldId id="271" r:id="rId12"/>
  </p:sldIdLst>
  <p:sldSz cx="12192000" cy="6858000"/>
  <p:notesSz cx="6858000" cy="9144000"/>
  <p:defaultTextStyle>
    <a:defPPr rtl="0"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9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E18C792-E169-4A1A-82FF-FF2DF6857EA9}" type="datetime1">
              <a:rPr lang="pt-PT" smtClean="0"/>
              <a:t>08/03/2026</a:t>
            </a:fld>
            <a:endParaRPr lang="en-US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4DF692F-F47A-412D-9594-5743C618BA29}" type="datetime1">
              <a:rPr lang="pt-PT" smtClean="0"/>
              <a:t>08/03/2026</a:t>
            </a:fld>
            <a:endParaRPr lang="en-US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pt"/>
              <a:t>Clique para editar os Estilos de texto do modelo global</a:t>
            </a:r>
            <a:endParaRPr lang="en-US"/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Retângulo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pt-PT"/>
          </a:p>
        </p:txBody>
      </p:sp>
      <p:sp>
        <p:nvSpPr>
          <p:cNvPr id="11" name="Retângulo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15" name="Retângulo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PT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Conexão Reta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xão Reta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xão Reta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0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pt-pt" dirty="0"/>
              <a:t>Clique para editar o estilo do título do Modelo Global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20" name="Marcador de Posição da Data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59414FF9-B682-4F35-8AD3-2294E01DDDCF}" type="datetime1">
              <a:rPr lang="pt-PT" smtClean="0"/>
              <a:t>08/03/2026</a:t>
            </a:fld>
            <a:endParaRPr lang="en-US" dirty="0"/>
          </a:p>
        </p:txBody>
      </p:sp>
      <p:sp>
        <p:nvSpPr>
          <p:cNvPr id="21" name="Marcador de Posição do Rodapé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-pt" dirty="0"/>
              <a:t>Clique para editar o estilo do título do Modelo Global</a:t>
            </a:r>
            <a:endParaRPr lang="en-US" dirty="0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pt-PT"/>
              <a:t>Clique para editar os estilos do texto de Modelo Global</a:t>
            </a:r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860E0F-6947-42DA-A5D3-1A75E14AE75C}" type="datetime1">
              <a:rPr lang="pt-PT" smtClean="0"/>
              <a:t>08/03/2026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pt-pt" dirty="0"/>
              <a:t>Clique para editar o estilo do título do Modelo Global</a:t>
            </a:r>
            <a:endParaRPr lang="en-US" dirty="0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pt-PT"/>
              <a:t>Clique para editar os estilos do texto de Modelo Global</a:t>
            </a:r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14D38F5-D5EC-462F-BD51-458A0B7D3B10}" type="datetime1">
              <a:rPr lang="pt-PT" smtClean="0"/>
              <a:t>08/03/2026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-pt" dirty="0"/>
              <a:t>Clique para editar o estilo do título do Modelo Global</a:t>
            </a:r>
            <a:endParaRPr lang="en-US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t-PT"/>
              <a:t>Clique para editar os estilos do texto de Modelo Global</a:t>
            </a:r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B02245-35CE-4107-B7A6-F87FE236A86B}" type="datetime1">
              <a:rPr lang="pt-PT" smtClean="0"/>
              <a:t>08/03/2026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Retângulo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tângulo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tângulo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0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pt-pt" dirty="0"/>
              <a:t>Clique para editar o estilo do título do Modelo Global</a:t>
            </a:r>
            <a:endParaRPr lang="en-US" dirty="0"/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Conexão Reta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xão Reta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xão Reta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0F85E945-0FB2-402C-9697-F9437E0B9AFA}" type="datetime1">
              <a:rPr lang="pt-PT" smtClean="0"/>
              <a:t>08/03/2026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-pt" dirty="0"/>
              <a:t>Clique para editar o estilo do título do Modelo Global</a:t>
            </a:r>
            <a:endParaRPr lang="en-US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PT"/>
              <a:t>Clique para editar os estilos do texto de Modelo Global</a:t>
            </a:r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PT"/>
              <a:t>Clique para editar os estilos do texto de Modelo Global</a:t>
            </a:r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68B46D-6B85-4B56-AC2C-4036E068A058}" type="datetime1">
              <a:rPr lang="pt-PT" smtClean="0"/>
              <a:t>08/03/2026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t-pt" dirty="0"/>
              <a:t>Clique para editar o estilo do título do Modelo Global</a:t>
            </a:r>
            <a:endParaRPr lang="en-US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PT"/>
              <a:t>Clique para editar os estilos do texto de Modelo Global</a:t>
            </a:r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PT"/>
              <a:t>Clique para editar os estilos do texto de Modelo Global</a:t>
            </a:r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422485-DC8C-419E-9786-F43C02034845}" type="datetime1">
              <a:rPr lang="pt-PT" smtClean="0"/>
              <a:t>08/03/2026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t-pt" dirty="0"/>
              <a:t>Clique para editar o estilo do título do Modelo Global</a:t>
            </a:r>
            <a:endParaRPr lang="en-US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B7A392F-E346-405C-9329-B5C45CB4D372}" type="datetime1">
              <a:rPr lang="pt-PT" smtClean="0"/>
              <a:t>08/03/2026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DFDEA7-623A-4954-A90F-DBB17D56F2E7}" type="datetime1">
              <a:rPr lang="pt-PT" smtClean="0"/>
              <a:t>08/03/2026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PT"/>
              <a:t>Clique para editar os estilos do texto de Modelo Global</a:t>
            </a:r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PT"/>
              <a:t>Clique para editar os estilos do texto de Modelo Global</a:t>
            </a:r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F7FD2FF3-D324-40F4-8501-750A2157B41A}" type="datetime1">
              <a:rPr lang="pt-PT" smtClean="0"/>
              <a:t>08/03/2026</a:t>
            </a:fld>
            <a:endParaRPr lang="en-US"/>
          </a:p>
        </p:txBody>
      </p:sp>
      <p:sp>
        <p:nvSpPr>
          <p:cNvPr id="9" name="Marcador de Posição do Rodapé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Marcador de Posição do Número do Diapositivo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Posição da Imagem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pt" dirty="0"/>
              <a:t>Clique no ícone para adicionar uma imagem</a:t>
            </a:r>
            <a:endParaRPr lang="en-US" dirty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820646C4-B132-4C16-8E3B-4A8B97242743}" type="datetime1">
              <a:rPr lang="pt-PT" smtClean="0"/>
              <a:t>08/03/2026</a:t>
            </a:fld>
            <a:endParaRPr lang="en-US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PT"/>
              <a:t>Clique para editar os estilos do texto de Modelo Global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tângulo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Retângulo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pt-PT"/>
          </a:p>
        </p:txBody>
      </p:sp>
      <p:sp>
        <p:nvSpPr>
          <p:cNvPr id="8" name="Retângulo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pt" dirty="0"/>
              <a:t>Clique para editar o estilo do título do Modelo Global</a:t>
            </a:r>
            <a:endParaRPr lang="en-US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pt"/>
              <a:t>Clique para editar os Estilos de texto do modelo global</a:t>
            </a:r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8B23960-D8E3-404B-9700-9215F25F2684}" type="datetime1">
              <a:rPr lang="pt-PT" smtClean="0"/>
              <a:t>08/03/2026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tângulo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84" name="Retângulo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  <p:txBody>
          <a:bodyPr/>
          <a:lstStyle/>
          <a:p>
            <a:endParaRPr lang="pt-PT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 rtlCol="0">
            <a:noAutofit/>
          </a:bodyPr>
          <a:lstStyle/>
          <a:p>
            <a:pPr rtl="0"/>
            <a:r>
              <a:rPr lang="pt-PT" sz="3200" dirty="0">
                <a:solidFill>
                  <a:schemeClr val="tx1"/>
                </a:solidFill>
              </a:rPr>
              <a:t>A </a:t>
            </a:r>
            <a:r>
              <a:rPr lang="pt-PT" sz="3200" dirty="0" err="1">
                <a:solidFill>
                  <a:schemeClr val="tx1"/>
                </a:solidFill>
              </a:rPr>
              <a:t>exiliência</a:t>
            </a:r>
            <a:r>
              <a:rPr lang="pt-PT" sz="3200" dirty="0">
                <a:solidFill>
                  <a:schemeClr val="tx1"/>
                </a:solidFill>
              </a:rPr>
              <a:t> e as vicissitudes históricas em Ao Serviço de Sua Majestade de Rodrigo Leal de Carvalho </a:t>
            </a:r>
            <a:endParaRPr lang="pt-pt" sz="3200" dirty="0">
              <a:solidFill>
                <a:schemeClr val="tx1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021846F-32C5-0C04-C52C-6796D93A1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0571" y="1975104"/>
            <a:ext cx="3074364" cy="307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581B11D1-3FAD-E5E5-798E-A298F3CAE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DDFDEA7-623A-4954-A90F-DBB17D56F2E7}" type="datetime1">
              <a:rPr lang="pt-PT" smtClean="0"/>
              <a:t>08/03/2026</a:t>
            </a:fld>
            <a:endParaRPr lang="en-US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9534D06-8FBA-E552-7920-3063F7CB2823}"/>
              </a:ext>
            </a:extLst>
          </p:cNvPr>
          <p:cNvSpPr txBox="1"/>
          <p:nvPr/>
        </p:nvSpPr>
        <p:spPr>
          <a:xfrm>
            <a:off x="1194955" y="540327"/>
            <a:ext cx="9694718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PT" b="1" dirty="0"/>
              <a:t>Conclusão</a:t>
            </a:r>
          </a:p>
          <a:p>
            <a:pPr algn="just">
              <a:buNone/>
            </a:pPr>
            <a:endParaRPr lang="pt-PT" b="1" dirty="0"/>
          </a:p>
          <a:p>
            <a:pPr algn="just">
              <a:buNone/>
            </a:pPr>
            <a:endParaRPr lang="pt-PT" b="1" dirty="0"/>
          </a:p>
          <a:p>
            <a:pPr algn="just">
              <a:buNone/>
            </a:pPr>
            <a:r>
              <a:rPr lang="pt-PT" sz="2000" dirty="0"/>
              <a:t>A trajetória de </a:t>
            </a:r>
            <a:r>
              <a:rPr lang="pt-PT" sz="2000" dirty="0" err="1"/>
              <a:t>Odette</a:t>
            </a:r>
            <a:r>
              <a:rPr lang="pt-PT" sz="2000" dirty="0"/>
              <a:t> é profundamente moldada pelas vicissitudes da História — crise económica, ascensão do nazismo, Segunda Guerra Mundial — demonstrando como o indivíduo não vive isolado dos grandes acontecimentos históricos.</a:t>
            </a:r>
          </a:p>
          <a:p>
            <a:pPr algn="just">
              <a:buNone/>
            </a:pPr>
            <a:r>
              <a:rPr lang="pt-PT" sz="2000" dirty="0"/>
              <a:t>No entanto, mais do que vítima das circunstâncias, </a:t>
            </a:r>
            <a:r>
              <a:rPr lang="pt-PT" sz="2000" dirty="0" err="1"/>
              <a:t>Odette</a:t>
            </a:r>
            <a:r>
              <a:rPr lang="pt-PT" sz="2000" dirty="0"/>
              <a:t> emerge como símbolo de </a:t>
            </a:r>
            <a:r>
              <a:rPr lang="pt-PT" sz="2000" dirty="0" err="1"/>
              <a:t>exiliência</a:t>
            </a:r>
            <a:r>
              <a:rPr lang="pt-PT" sz="2000" dirty="0"/>
              <a:t>: transforma a fratura do exílio numa oportunidade de reconstrução. Através da adaptação, da resiliência e da reinvenção identitária, consegue criar um novo “território” existencial.</a:t>
            </a:r>
          </a:p>
          <a:p>
            <a:pPr algn="just">
              <a:buNone/>
            </a:pPr>
            <a:r>
              <a:rPr lang="pt-PT" sz="2000" dirty="0"/>
              <a:t>Assim, o romance articula História e ficção para mostrar que, embora os impérios declinem e o mundo atravesse crises devastadoras, a capacidade humana de resistência e reinvenção pode prevalecer. </a:t>
            </a:r>
            <a:r>
              <a:rPr lang="pt-PT" sz="2000" dirty="0" err="1"/>
              <a:t>Odette</a:t>
            </a:r>
            <a:r>
              <a:rPr lang="pt-PT" sz="2000" dirty="0"/>
              <a:t> representa essa força moderna que supera o passado e constrói o futuro, afirmando-se como exemplo de superação perante as adversidades da vida e da História.</a:t>
            </a:r>
          </a:p>
        </p:txBody>
      </p:sp>
    </p:spTree>
    <p:extLst>
      <p:ext uri="{BB962C8B-B14F-4D97-AF65-F5344CB8AC3E}">
        <p14:creationId xmlns:p14="http://schemas.microsoft.com/office/powerpoint/2010/main" val="3337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D0D13CD1-F87A-0F66-5623-E365C1123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DDFDEA7-623A-4954-A90F-DBB17D56F2E7}" type="datetime1">
              <a:rPr lang="pt-PT" smtClean="0"/>
              <a:t>08/03/2026</a:t>
            </a:fld>
            <a:endParaRPr lang="en-US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4D49FA50-CCC7-3829-5B1F-C71165A17DD7}"/>
              </a:ext>
            </a:extLst>
          </p:cNvPr>
          <p:cNvSpPr/>
          <p:nvPr/>
        </p:nvSpPr>
        <p:spPr>
          <a:xfrm>
            <a:off x="4279639" y="2967335"/>
            <a:ext cx="36327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Obrigada!</a:t>
            </a:r>
          </a:p>
        </p:txBody>
      </p:sp>
    </p:spTree>
    <p:extLst>
      <p:ext uri="{BB962C8B-B14F-4D97-AF65-F5344CB8AC3E}">
        <p14:creationId xmlns:p14="http://schemas.microsoft.com/office/powerpoint/2010/main" val="82319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9F9BCA9E-2721-CADF-9EC9-6935DF2BE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DDFDEA7-623A-4954-A90F-DBB17D56F2E7}" type="datetime1">
              <a:rPr lang="pt-PT" smtClean="0"/>
              <a:t>08/03/2026</a:t>
            </a:fld>
            <a:endParaRPr lang="en-US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2AE4D4-CCFC-02BB-9EE8-29483F267AC6}"/>
              </a:ext>
            </a:extLst>
          </p:cNvPr>
          <p:cNvSpPr txBox="1"/>
          <p:nvPr/>
        </p:nvSpPr>
        <p:spPr>
          <a:xfrm>
            <a:off x="1330036" y="1461067"/>
            <a:ext cx="781136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sz="2400" b="1" dirty="0"/>
              <a:t>Enquadramento teórico: Exílio e </a:t>
            </a:r>
            <a:r>
              <a:rPr lang="pt-PT" sz="2400" b="1" dirty="0" err="1"/>
              <a:t>Exiliência</a:t>
            </a:r>
            <a:endParaRPr lang="pt-PT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/>
              <a:t>A trajetória de </a:t>
            </a:r>
            <a:r>
              <a:rPr lang="pt-PT" sz="2400" b="1" dirty="0" err="1"/>
              <a:t>Odette</a:t>
            </a:r>
            <a:r>
              <a:rPr lang="pt-PT" sz="2400" b="1" dirty="0"/>
              <a:t> (</a:t>
            </a:r>
            <a:r>
              <a:rPr lang="pt-PT" sz="2400" b="1" dirty="0" err="1"/>
              <a:t>Detty</a:t>
            </a:r>
            <a:r>
              <a:rPr lang="pt-PT" sz="2400" b="1" dirty="0"/>
              <a:t>)</a:t>
            </a:r>
            <a:r>
              <a:rPr lang="pt-PT" sz="2400" dirty="0"/>
              <a:t> à luz do conceito de </a:t>
            </a:r>
            <a:r>
              <a:rPr lang="pt-PT" sz="2400" b="1" dirty="0" err="1"/>
              <a:t>exiliência</a:t>
            </a:r>
            <a:r>
              <a:rPr lang="pt-PT" sz="2400" dirty="0"/>
              <a:t>, de </a:t>
            </a:r>
            <a:r>
              <a:rPr lang="pt-PT" sz="2400" dirty="0" err="1"/>
              <a:t>Alexis</a:t>
            </a:r>
            <a:r>
              <a:rPr lang="pt-PT" sz="2400" dirty="0"/>
              <a:t> </a:t>
            </a:r>
            <a:r>
              <a:rPr lang="pt-PT" sz="2400" dirty="0" err="1"/>
              <a:t>Nouss</a:t>
            </a:r>
            <a:r>
              <a:rPr lang="pt-PT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/>
              <a:t>O exílio é entendido como: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Uma fratura entre o sujeito e a sua terra natal (Edward </a:t>
            </a:r>
            <a:r>
              <a:rPr lang="pt-PT" sz="2400" dirty="0" err="1"/>
              <a:t>Said</a:t>
            </a:r>
            <a:r>
              <a:rPr lang="pt-PT" sz="2400" dirty="0"/>
              <a:t>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Um estado de suspensão entre territórios (</a:t>
            </a:r>
            <a:r>
              <a:rPr lang="pt-PT" sz="2400" dirty="0" err="1"/>
              <a:t>Nouss</a:t>
            </a:r>
            <a:r>
              <a:rPr lang="pt-PT" sz="2400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 err="1"/>
              <a:t>Odette</a:t>
            </a:r>
            <a:r>
              <a:rPr lang="pt-PT" sz="2400" dirty="0"/>
              <a:t> vive num “não-lugar”, não pertencendo totalmente nem a Macau nem aos EUA.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/>
              <a:t>A </a:t>
            </a:r>
            <a:r>
              <a:rPr lang="pt-PT" sz="2400" dirty="0" err="1"/>
              <a:t>exiliência</a:t>
            </a:r>
            <a:r>
              <a:rPr lang="pt-PT" sz="2400" dirty="0"/>
              <a:t> representa essa condição ambígua e universal dos sujeitos migrantes</a:t>
            </a:r>
            <a:r>
              <a:rPr lang="pt-P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9633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4538AE84-34C3-B168-1D1E-0BAD4600B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DDFDEA7-623A-4954-A90F-DBB17D56F2E7}" type="datetime1">
              <a:rPr lang="pt-PT" smtClean="0"/>
              <a:t>08/03/2026</a:t>
            </a:fld>
            <a:endParaRPr lang="en-US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30C4752-4805-E8E8-2333-8A60154516A9}"/>
              </a:ext>
            </a:extLst>
          </p:cNvPr>
          <p:cNvSpPr txBox="1"/>
          <p:nvPr/>
        </p:nvSpPr>
        <p:spPr>
          <a:xfrm>
            <a:off x="1652155" y="457201"/>
            <a:ext cx="780357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PT" sz="2400" b="1" dirty="0"/>
              <a:t>Autoexílio e preconceito nos EUA</a:t>
            </a:r>
          </a:p>
          <a:p>
            <a:pPr algn="just">
              <a:buNone/>
            </a:pPr>
            <a:endParaRPr lang="pt-PT" sz="2400" b="1" dirty="0"/>
          </a:p>
          <a:p>
            <a:pPr algn="just">
              <a:buNone/>
            </a:pPr>
            <a:r>
              <a:rPr lang="pt-PT" sz="2400" dirty="0" err="1"/>
              <a:t>Odette</a:t>
            </a:r>
            <a:r>
              <a:rPr lang="pt-PT" sz="2400" dirty="0"/>
              <a:t> fixa-se em </a:t>
            </a:r>
            <a:r>
              <a:rPr lang="pt-PT" sz="2400" b="1" dirty="0"/>
              <a:t>São Francisco</a:t>
            </a:r>
            <a:r>
              <a:rPr lang="pt-PT" sz="2400" dirty="0"/>
              <a:t> após:</a:t>
            </a:r>
          </a:p>
          <a:p>
            <a:pPr marL="2114550" lvl="4" indent="-285750" algn="just">
              <a:buFont typeface="Arial" panose="020B0604020202020204" pitchFamily="34" charset="0"/>
              <a:buChar char="•"/>
            </a:pPr>
            <a:r>
              <a:rPr lang="pt-PT" sz="2400" dirty="0"/>
              <a:t>Ser vítima de preconceito.</a:t>
            </a:r>
          </a:p>
          <a:p>
            <a:pPr marL="2114550" lvl="4" indent="-285750" algn="just">
              <a:buFont typeface="Arial" panose="020B0604020202020204" pitchFamily="34" charset="0"/>
              <a:buChar char="•"/>
            </a:pPr>
            <a:r>
              <a:rPr lang="pt-PT" sz="2400" dirty="0"/>
              <a:t>Ser abandonada pelo noivo britânico.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PT" sz="2400" dirty="0"/>
              <a:t>Apesar da hospitalidade da tia </a:t>
            </a:r>
            <a:r>
              <a:rPr lang="pt-PT" sz="2400" dirty="0" err="1"/>
              <a:t>Maggie</a:t>
            </a:r>
            <a:r>
              <a:rPr lang="pt-PT" sz="2400" dirty="0"/>
              <a:t>, enfrenta: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PT" sz="2400" dirty="0"/>
              <a:t>Racismo e preconceito na sociedade americana.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PT" sz="2400" dirty="0"/>
              <a:t>Ambiguidade identitária como macaense (miscigenação sem “lugar” definido).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PT" sz="2400" dirty="0"/>
              <a:t>A integração é facilitada pelo estatuto profissional da tia.</a:t>
            </a:r>
          </a:p>
        </p:txBody>
      </p:sp>
    </p:spTree>
    <p:extLst>
      <p:ext uri="{BB962C8B-B14F-4D97-AF65-F5344CB8AC3E}">
        <p14:creationId xmlns:p14="http://schemas.microsoft.com/office/powerpoint/2010/main" val="1019497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DD49E02C-6631-1B98-EAC3-2AF0F842C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DDFDEA7-623A-4954-A90F-DBB17D56F2E7}" type="datetime1">
              <a:rPr lang="pt-PT" smtClean="0"/>
              <a:t>08/03/2026</a:t>
            </a:fld>
            <a:endParaRPr lang="en-US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5680025-9F22-C379-E524-7485305E305B}"/>
              </a:ext>
            </a:extLst>
          </p:cNvPr>
          <p:cNvSpPr txBox="1"/>
          <p:nvPr/>
        </p:nvSpPr>
        <p:spPr>
          <a:xfrm>
            <a:off x="1111827" y="457200"/>
            <a:ext cx="840624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PT" sz="2400" b="1" dirty="0"/>
              <a:t>Impacto do Crash de 1929</a:t>
            </a:r>
          </a:p>
          <a:p>
            <a:pPr algn="just">
              <a:buNone/>
            </a:pPr>
            <a:endParaRPr lang="pt-PT" sz="2400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pt-PT" sz="2400" dirty="0"/>
              <a:t>O </a:t>
            </a:r>
            <a:r>
              <a:rPr lang="pt-PT" sz="2400" b="1" dirty="0"/>
              <a:t>crash da Bolsa de Nova Iorque (1929)</a:t>
            </a:r>
            <a:r>
              <a:rPr lang="pt-PT" sz="2400" dirty="0"/>
              <a:t> marca profundamente a vida da protagonista: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PT" sz="2400" dirty="0"/>
              <a:t>Perda do emprego de </a:t>
            </a:r>
            <a:r>
              <a:rPr lang="pt-PT" sz="2400" dirty="0" err="1"/>
              <a:t>Detty</a:t>
            </a:r>
            <a:r>
              <a:rPr lang="pt-PT" sz="2400" dirty="0"/>
              <a:t>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PT" sz="2400" dirty="0"/>
              <a:t>Despedimento do marido, </a:t>
            </a:r>
            <a:r>
              <a:rPr lang="pt-PT" sz="2400" dirty="0" err="1"/>
              <a:t>Pat</a:t>
            </a:r>
            <a:r>
              <a:rPr lang="pt-PT" sz="2400" dirty="0"/>
              <a:t>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PT" sz="2400" dirty="0"/>
              <a:t>Perda do apartamento.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PT" sz="2400" dirty="0"/>
              <a:t>A crise também afeta a família em Macau.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PT" sz="2400" dirty="0" err="1"/>
              <a:t>Detty</a:t>
            </a:r>
            <a:r>
              <a:rPr lang="pt-PT" sz="2400" dirty="0"/>
              <a:t> experimenta: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PT" sz="2400" dirty="0"/>
              <a:t>Descensão social.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PT" sz="2400" dirty="0"/>
              <a:t>Estigma étnico.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PT" sz="2400" dirty="0"/>
              <a:t>Trabalha num restaurante chinês explorando estrategicamente a sua aparência asiática.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PT" sz="2400" dirty="0"/>
              <a:t>Demonstra capacidade de adaptação e resiliência.</a:t>
            </a:r>
          </a:p>
        </p:txBody>
      </p:sp>
    </p:spTree>
    <p:extLst>
      <p:ext uri="{BB962C8B-B14F-4D97-AF65-F5344CB8AC3E}">
        <p14:creationId xmlns:p14="http://schemas.microsoft.com/office/powerpoint/2010/main" val="1066388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0D5F632A-EAC1-3D84-FBE1-A82DAF42D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DDFDEA7-623A-4954-A90F-DBB17D56F2E7}" type="datetime1">
              <a:rPr lang="pt-PT" smtClean="0"/>
              <a:t>08/03/2026</a:t>
            </a:fld>
            <a:endParaRPr lang="en-US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E7FEEB8-EC3A-A7F5-0833-CC1183A4AACE}"/>
              </a:ext>
            </a:extLst>
          </p:cNvPr>
          <p:cNvSpPr txBox="1"/>
          <p:nvPr/>
        </p:nvSpPr>
        <p:spPr>
          <a:xfrm>
            <a:off x="1527464" y="654628"/>
            <a:ext cx="761393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sz="2400" b="1" dirty="0"/>
              <a:t>A História como força determinante</a:t>
            </a:r>
          </a:p>
          <a:p>
            <a:pPr>
              <a:buNone/>
            </a:pPr>
            <a:endParaRPr lang="pt-PT" sz="2400" b="1" dirty="0"/>
          </a:p>
          <a:p>
            <a:pPr>
              <a:buNone/>
            </a:pPr>
            <a:endParaRPr lang="pt-PT" sz="2400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pt-PT" sz="2400" dirty="0"/>
              <a:t>O romance insere eventos históricos reais: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PT" sz="2400" dirty="0"/>
              <a:t>Ascensão de Hitler.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PT" sz="2400" dirty="0"/>
              <a:t>Crise alemã do pós-Primeira Guerra.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PT" sz="2400" dirty="0"/>
              <a:t>Caminho para a Segunda Guerra Mundial.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PT" sz="2400" dirty="0"/>
              <a:t>A narrativa ficcional cruza-se com a História para reforçar a verosimilhança.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PT" sz="2400" dirty="0"/>
              <a:t>A Segunda Guerra é metaforizada como uma tempestade global</a:t>
            </a:r>
            <a:r>
              <a:rPr lang="pt-P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8327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2AC59006-9805-0681-5626-B3E595919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DDFDEA7-623A-4954-A90F-DBB17D56F2E7}" type="datetime1">
              <a:rPr lang="pt-PT" smtClean="0"/>
              <a:t>08/03/2026</a:t>
            </a:fld>
            <a:endParaRPr lang="en-US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E7FA3A3-0B96-D2BC-7790-1CC50CA4FF3A}"/>
              </a:ext>
            </a:extLst>
          </p:cNvPr>
          <p:cNvSpPr txBox="1"/>
          <p:nvPr/>
        </p:nvSpPr>
        <p:spPr>
          <a:xfrm>
            <a:off x="841664" y="810492"/>
            <a:ext cx="680604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sz="2400" b="1" dirty="0"/>
              <a:t>Entrada dos EUA na guerra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/>
              <a:t>Ataque a </a:t>
            </a:r>
            <a:r>
              <a:rPr lang="pt-PT" sz="2400" dirty="0" err="1"/>
              <a:t>Pearl</a:t>
            </a:r>
            <a:r>
              <a:rPr lang="pt-PT" sz="2400" dirty="0"/>
              <a:t> </a:t>
            </a:r>
            <a:r>
              <a:rPr lang="pt-PT" sz="2400" dirty="0" err="1"/>
              <a:t>Harbor</a:t>
            </a:r>
            <a:r>
              <a:rPr lang="pt-PT" sz="2400" dirty="0"/>
              <a:t> (1941) leva à mobilização americana.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 err="1"/>
              <a:t>Pat</a:t>
            </a:r>
            <a:r>
              <a:rPr lang="pt-PT" sz="2400" dirty="0"/>
              <a:t> alista-se, apesar do seu perfil pacifista.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/>
              <a:t>A guerra é retratada como absurda e trágica.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 err="1"/>
              <a:t>Pat</a:t>
            </a:r>
            <a:r>
              <a:rPr lang="pt-PT" sz="2400" dirty="0"/>
              <a:t> morre em combate.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/>
              <a:t>O soldado japonês que o mata também é humanizado — reforço da ideia de que na guerra não há vencedores.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3EF5D5F-523F-A9FA-094C-516D8F4B9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9701" y="935182"/>
            <a:ext cx="3470636" cy="433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893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CD4478E2-5479-C7DD-5BD4-B10723835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DDFDEA7-623A-4954-A90F-DBB17D56F2E7}" type="datetime1">
              <a:rPr lang="pt-PT" smtClean="0"/>
              <a:t>08/03/2026</a:t>
            </a:fld>
            <a:endParaRPr lang="en-US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3DCCEE5-1FB4-23D2-A297-D2736CF4F992}"/>
              </a:ext>
            </a:extLst>
          </p:cNvPr>
          <p:cNvSpPr txBox="1"/>
          <p:nvPr/>
        </p:nvSpPr>
        <p:spPr>
          <a:xfrm>
            <a:off x="768928" y="457201"/>
            <a:ext cx="705542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sz="2400" b="1" dirty="0"/>
              <a:t>Cultura americana em tempo de guerra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/>
              <a:t>Ambiente social marcado por: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Rádio e notícias constantes.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Cinema como propaganda.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Música patriótica.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/>
              <a:t>Referências a: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Filmes como </a:t>
            </a:r>
            <a:r>
              <a:rPr lang="pt-PT" sz="2400" i="1" dirty="0"/>
              <a:t>Casablanca</a:t>
            </a:r>
            <a:r>
              <a:rPr lang="pt-PT" sz="2400" dirty="0"/>
              <a:t> e </a:t>
            </a:r>
            <a:r>
              <a:rPr lang="pt-PT" sz="2400" i="1" dirty="0"/>
              <a:t>O Grande Ditador</a:t>
            </a:r>
            <a:r>
              <a:rPr lang="pt-PT" sz="2400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Pin-ups e músicos populares.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/>
              <a:t>O romance funciona como “crónica” do período histórico.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0EF6DFCD-60DF-40E1-D615-FC02176A49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5703" y="737755"/>
            <a:ext cx="3449979" cy="5008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836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CB38BCA2-E439-76C2-80F9-D26E0EC09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DDFDEA7-623A-4954-A90F-DBB17D56F2E7}" type="datetime1">
              <a:rPr lang="pt-PT" smtClean="0"/>
              <a:t>08/03/2026</a:t>
            </a:fld>
            <a:endParaRPr lang="en-US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251CFB5-A73F-FBD3-F143-B8615AD4C02E}"/>
              </a:ext>
            </a:extLst>
          </p:cNvPr>
          <p:cNvSpPr txBox="1"/>
          <p:nvPr/>
        </p:nvSpPr>
        <p:spPr>
          <a:xfrm>
            <a:off x="1153391" y="737755"/>
            <a:ext cx="798801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sz="2400" b="1" dirty="0"/>
              <a:t>Resiliência e reconstrução identitária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 err="1"/>
              <a:t>Detty</a:t>
            </a:r>
            <a:r>
              <a:rPr lang="pt-PT" sz="2400" dirty="0"/>
              <a:t> supera a morte de </a:t>
            </a:r>
            <a:r>
              <a:rPr lang="pt-PT" sz="2400" dirty="0" err="1"/>
              <a:t>Pat</a:t>
            </a:r>
            <a:r>
              <a:rPr lang="pt-PT" sz="2400" dirty="0"/>
              <a:t> com mais maturidade do que a traição de Archie.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/>
              <a:t>Casa novamente, mas sofre violência doméstica e separa-se.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/>
              <a:t>Reinventa-se profissionalmente e prospera.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/>
              <a:t>Torna-se uma “</a:t>
            </a:r>
            <a:r>
              <a:rPr lang="pt-PT" sz="2400" dirty="0" err="1"/>
              <a:t>tough</a:t>
            </a:r>
            <a:r>
              <a:rPr lang="pt-PT" sz="2400" dirty="0"/>
              <a:t> cookie”: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Independente.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Resiliente.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Adaptável.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/>
              <a:t>Reconstrói a identidade no território de acolhimento (“</a:t>
            </a:r>
            <a:r>
              <a:rPr lang="pt-PT" sz="2400" dirty="0" err="1"/>
              <a:t>reterritorialização</a:t>
            </a:r>
            <a:r>
              <a:rPr lang="pt-PT" sz="2400" dirty="0"/>
              <a:t>”).</a:t>
            </a:r>
          </a:p>
        </p:txBody>
      </p:sp>
    </p:spTree>
    <p:extLst>
      <p:ext uri="{BB962C8B-B14F-4D97-AF65-F5344CB8AC3E}">
        <p14:creationId xmlns:p14="http://schemas.microsoft.com/office/powerpoint/2010/main" val="289326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178861CC-50F4-6E6B-4B78-16E7D7E70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DDFDEA7-623A-4954-A90F-DBB17D56F2E7}" type="datetime1">
              <a:rPr lang="pt-PT" smtClean="0"/>
              <a:t>08/03/2026</a:t>
            </a:fld>
            <a:endParaRPr lang="en-US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E81D232-87B1-8F9B-7291-67FDCC2E24F2}"/>
              </a:ext>
            </a:extLst>
          </p:cNvPr>
          <p:cNvSpPr txBox="1"/>
          <p:nvPr/>
        </p:nvSpPr>
        <p:spPr>
          <a:xfrm>
            <a:off x="1371599" y="768927"/>
            <a:ext cx="819842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b="1" dirty="0"/>
              <a:t> </a:t>
            </a:r>
            <a:r>
              <a:rPr lang="pt-PT" sz="2400" b="1" dirty="0"/>
              <a:t>Contraste entre </a:t>
            </a:r>
            <a:r>
              <a:rPr lang="pt-PT" sz="2400" b="1" dirty="0" err="1"/>
              <a:t>Odette</a:t>
            </a:r>
            <a:r>
              <a:rPr lang="pt-PT" sz="2400" b="1" dirty="0"/>
              <a:t> e Archie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/>
              <a:t>Archie: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Metáfora da decadência do Império Britânico.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Preso ao elitismo e ao passado.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Declínio físico e psicológico.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sz="2400" dirty="0" err="1"/>
              <a:t>Odette</a:t>
            </a:r>
            <a:r>
              <a:rPr lang="pt-PT" sz="24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Símbolo da modernidade.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Capacidade de adaptação.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Integração no “</a:t>
            </a:r>
            <a:r>
              <a:rPr lang="pt-PT" sz="2400" dirty="0" err="1"/>
              <a:t>melting</a:t>
            </a:r>
            <a:r>
              <a:rPr lang="pt-PT" sz="2400" dirty="0"/>
              <a:t> </a:t>
            </a:r>
            <a:r>
              <a:rPr lang="pt-PT" sz="2400" dirty="0" err="1"/>
              <a:t>pot</a:t>
            </a:r>
            <a:r>
              <a:rPr lang="pt-PT" sz="2400" dirty="0"/>
              <a:t>” americano.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sz="2400" dirty="0"/>
              <a:t>Evolução e triunfo pessoal</a:t>
            </a:r>
            <a:r>
              <a:rPr lang="pt-P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27868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959_TF78438558" id="{06B511F0-5D11-447A-9070-C5A5735B0298}" vid="{B20FAA58-8124-4199-9056-BBE77EACBBBF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{662FCAFB-B829-4320-926A-EA1AEAD209ED}TF8a9b5915-b8c7-461e-8cdd-693d48b5e323e34f9b69_win32-e456561940e8</Template>
  <TotalTime>25</TotalTime>
  <Words>658</Words>
  <Application>Microsoft Office PowerPoint</Application>
  <PresentationFormat>Ecrã Panorâmico</PresentationFormat>
  <Paragraphs>89</Paragraphs>
  <Slides>11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Garamond</vt:lpstr>
      <vt:lpstr>SavonVTI</vt:lpstr>
      <vt:lpstr>A exiliência e as vicissitudes históricas em Ao Serviço de Sua Majestade de Rodrigo Leal de Carvalho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Dora Gago</dc:creator>
  <cp:lastModifiedBy>Dora Gago</cp:lastModifiedBy>
  <cp:revision>12</cp:revision>
  <dcterms:created xsi:type="dcterms:W3CDTF">2026-03-04T09:59:24Z</dcterms:created>
  <dcterms:modified xsi:type="dcterms:W3CDTF">2026-03-08T23:19:45Z</dcterms:modified>
</cp:coreProperties>
</file>